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72" r:id="rId1"/>
  </p:sldMasterIdLst>
  <p:notesMasterIdLst>
    <p:notesMasterId r:id="rId23"/>
  </p:notesMasterIdLst>
  <p:handoutMasterIdLst>
    <p:handoutMasterId r:id="rId24"/>
  </p:handoutMasterIdLst>
  <p:sldIdLst>
    <p:sldId id="256" r:id="rId2"/>
    <p:sldId id="262" r:id="rId3"/>
    <p:sldId id="263" r:id="rId4"/>
    <p:sldId id="264" r:id="rId5"/>
    <p:sldId id="265" r:id="rId6"/>
    <p:sldId id="266" r:id="rId7"/>
    <p:sldId id="269" r:id="rId8"/>
    <p:sldId id="270" r:id="rId9"/>
    <p:sldId id="271" r:id="rId10"/>
    <p:sldId id="272" r:id="rId11"/>
    <p:sldId id="273" r:id="rId12"/>
    <p:sldId id="274" r:id="rId13"/>
    <p:sldId id="275" r:id="rId14"/>
    <p:sldId id="276" r:id="rId15"/>
    <p:sldId id="277" r:id="rId16"/>
    <p:sldId id="278" r:id="rId17"/>
    <p:sldId id="279" r:id="rId18"/>
    <p:sldId id="281" r:id="rId19"/>
    <p:sldId id="280" r:id="rId20"/>
    <p:sldId id="282" r:id="rId21"/>
    <p:sldId id="260" r:id="rId22"/>
  </p:sldIdLst>
  <p:sldSz cx="12192000" cy="6858000"/>
  <p:notesSz cx="6858000" cy="9144000"/>
  <p:defaultTextStyle>
    <a:defPPr rtl="0">
      <a:defRPr lang="el-G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48" autoAdjust="0"/>
  </p:normalViewPr>
  <p:slideViewPr>
    <p:cSldViewPr snapToGrid="0">
      <p:cViewPr varScale="1">
        <p:scale>
          <a:sx n="105" d="100"/>
          <a:sy n="105" d="100"/>
        </p:scale>
        <p:origin x="834" y="96"/>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86" d="100"/>
          <a:sy n="86" d="100"/>
        </p:scale>
        <p:origin x="2964" y="7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Θέση κεφαλίδας 1">
            <a:extLst>
              <a:ext uri="{FF2B5EF4-FFF2-40B4-BE49-F238E27FC236}">
                <a16:creationId xmlns:a16="http://schemas.microsoft.com/office/drawing/2014/main" id="{FF81CEA5-62FD-4C83-BDE3-91DFB9827D8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l-GR"/>
          </a:p>
        </p:txBody>
      </p:sp>
      <p:sp>
        <p:nvSpPr>
          <p:cNvPr id="3" name="Θέση ημερομηνίας 2">
            <a:extLst>
              <a:ext uri="{FF2B5EF4-FFF2-40B4-BE49-F238E27FC236}">
                <a16:creationId xmlns:a16="http://schemas.microsoft.com/office/drawing/2014/main" id="{3FA1CBFD-6AD0-48C4-B91B-58830F6F4C3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9989CEA1-E749-494C-AD44-096A79C0D099}" type="datetime1">
              <a:rPr lang="el-GR" smtClean="0"/>
              <a:t>1/7/2024</a:t>
            </a:fld>
            <a:endParaRPr lang="el-GR"/>
          </a:p>
        </p:txBody>
      </p:sp>
      <p:sp>
        <p:nvSpPr>
          <p:cNvPr id="4" name="Θέση υποσέλιδου 3">
            <a:extLst>
              <a:ext uri="{FF2B5EF4-FFF2-40B4-BE49-F238E27FC236}">
                <a16:creationId xmlns:a16="http://schemas.microsoft.com/office/drawing/2014/main" id="{A9E55D22-46A3-4B8C-AD40-252FE7896C3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l-GR"/>
          </a:p>
        </p:txBody>
      </p:sp>
      <p:sp>
        <p:nvSpPr>
          <p:cNvPr id="5" name="Θέση αριθμού διαφάνειας 4">
            <a:extLst>
              <a:ext uri="{FF2B5EF4-FFF2-40B4-BE49-F238E27FC236}">
                <a16:creationId xmlns:a16="http://schemas.microsoft.com/office/drawing/2014/main" id="{8E70DCEF-9071-4B17-801B-37B4465C8E1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8D90168E-626C-4E60-93C0-A00D25609468}" type="slidenum">
              <a:rPr lang="el-GR" smtClean="0"/>
              <a:t>‹#›</a:t>
            </a:fld>
            <a:endParaRPr lang="el-GR"/>
          </a:p>
        </p:txBody>
      </p:sp>
    </p:spTree>
    <p:extLst>
      <p:ext uri="{BB962C8B-B14F-4D97-AF65-F5344CB8AC3E}">
        <p14:creationId xmlns:p14="http://schemas.microsoft.com/office/powerpoint/2010/main" val="374934770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Θέση κεφαλίδας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l-GR" noProof="0"/>
          </a:p>
        </p:txBody>
      </p:sp>
      <p:sp>
        <p:nvSpPr>
          <p:cNvPr id="3" name="Θέση ημερομηνίας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B821F92E-8357-45A9-A750-682B497434C8}" type="datetime1">
              <a:rPr lang="el-GR" noProof="0" smtClean="0"/>
              <a:t>1/7/2024</a:t>
            </a:fld>
            <a:endParaRPr lang="el-GR" noProof="0"/>
          </a:p>
        </p:txBody>
      </p:sp>
      <p:sp>
        <p:nvSpPr>
          <p:cNvPr id="4" name="Θέση εικόνας διαφάνειας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l-GR" noProof="0"/>
          </a:p>
        </p:txBody>
      </p:sp>
      <p:sp>
        <p:nvSpPr>
          <p:cNvPr id="5" name="Θέση σημειώσεων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el-GR" noProof="0"/>
              <a:t>Στυλ υποδείγματος κειμένου</a:t>
            </a:r>
          </a:p>
          <a:p>
            <a:pPr lvl="1" rtl="0"/>
            <a:r>
              <a:rPr lang="el-GR" noProof="0"/>
              <a:t>Δεύτερου επιπέδου</a:t>
            </a:r>
          </a:p>
          <a:p>
            <a:pPr lvl="2" rtl="0"/>
            <a:r>
              <a:rPr lang="el-GR" noProof="0"/>
              <a:t>Τρίτου επιπέδου</a:t>
            </a:r>
          </a:p>
          <a:p>
            <a:pPr lvl="3" rtl="0"/>
            <a:r>
              <a:rPr lang="el-GR" noProof="0"/>
              <a:t>Τέταρτου επιπέδου</a:t>
            </a:r>
          </a:p>
          <a:p>
            <a:pPr lvl="4" rtl="0"/>
            <a:r>
              <a:rPr lang="el-GR" noProof="0"/>
              <a:t>Πέμπτου επιπέδου</a:t>
            </a:r>
          </a:p>
        </p:txBody>
      </p:sp>
      <p:sp>
        <p:nvSpPr>
          <p:cNvPr id="6" name="Θέση υποσέλιδου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l-GR" noProof="0"/>
          </a:p>
        </p:txBody>
      </p:sp>
      <p:sp>
        <p:nvSpPr>
          <p:cNvPr id="7" name="Θέση αριθμού διαφάνειας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C6B3AB32-59DF-41F1-9618-EDFBF5049629}" type="slidenum">
              <a:rPr lang="el-GR" noProof="0" smtClean="0"/>
              <a:t>‹#›</a:t>
            </a:fld>
            <a:endParaRPr lang="el-GR" noProof="0"/>
          </a:p>
        </p:txBody>
      </p:sp>
    </p:spTree>
    <p:extLst>
      <p:ext uri="{BB962C8B-B14F-4D97-AF65-F5344CB8AC3E}">
        <p14:creationId xmlns:p14="http://schemas.microsoft.com/office/powerpoint/2010/main" val="3661805647"/>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p:sp>
      <p:sp>
        <p:nvSpPr>
          <p:cNvPr id="3" name="Θέση σημειώσεων 2"/>
          <p:cNvSpPr>
            <a:spLocks noGrp="1"/>
          </p:cNvSpPr>
          <p:nvPr>
            <p:ph type="body" idx="1"/>
          </p:nvPr>
        </p:nvSpPr>
        <p:spPr/>
        <p:txBody>
          <a:bodyPr rtlCol="0"/>
          <a:lstStyle/>
          <a:p>
            <a:pPr rtl="0"/>
            <a:endParaRPr lang="el-GR"/>
          </a:p>
        </p:txBody>
      </p:sp>
      <p:sp>
        <p:nvSpPr>
          <p:cNvPr id="4" name="Θέση αριθμού διαφάνειας 3"/>
          <p:cNvSpPr>
            <a:spLocks noGrp="1"/>
          </p:cNvSpPr>
          <p:nvPr>
            <p:ph type="sldNum" sz="quarter" idx="5"/>
          </p:nvPr>
        </p:nvSpPr>
        <p:spPr/>
        <p:txBody>
          <a:bodyPr rtlCol="0"/>
          <a:lstStyle/>
          <a:p>
            <a:pPr rtl="0"/>
            <a:fld id="{C6B3AB32-59DF-41F1-9618-EDFBF5049629}" type="slidenum">
              <a:rPr lang="el-GR" smtClean="0"/>
              <a:t>1</a:t>
            </a:fld>
            <a:endParaRPr lang="el-GR"/>
          </a:p>
        </p:txBody>
      </p:sp>
    </p:spTree>
    <p:extLst>
      <p:ext uri="{BB962C8B-B14F-4D97-AF65-F5344CB8AC3E}">
        <p14:creationId xmlns:p14="http://schemas.microsoft.com/office/powerpoint/2010/main" val="13900470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εικόνας διαφάνειας 1"/>
          <p:cNvSpPr>
            <a:spLocks noGrp="1" noRot="1" noChangeAspect="1"/>
          </p:cNvSpPr>
          <p:nvPr>
            <p:ph type="sldImg"/>
          </p:nvPr>
        </p:nvSpPr>
        <p:spPr/>
      </p:sp>
      <p:sp>
        <p:nvSpPr>
          <p:cNvPr id="3" name="Θέση σημειώσεων 2"/>
          <p:cNvSpPr>
            <a:spLocks noGrp="1"/>
          </p:cNvSpPr>
          <p:nvPr>
            <p:ph type="body" idx="1"/>
          </p:nvPr>
        </p:nvSpPr>
        <p:spPr/>
        <p:txBody>
          <a:bodyPr rtlCol="0"/>
          <a:lstStyle/>
          <a:p>
            <a:pPr rtl="0"/>
            <a:endParaRPr lang="el-GR"/>
          </a:p>
        </p:txBody>
      </p:sp>
      <p:sp>
        <p:nvSpPr>
          <p:cNvPr id="4" name="Θέση αριθμού διαφάνειας 3"/>
          <p:cNvSpPr>
            <a:spLocks noGrp="1"/>
          </p:cNvSpPr>
          <p:nvPr>
            <p:ph type="sldNum" sz="quarter" idx="5"/>
          </p:nvPr>
        </p:nvSpPr>
        <p:spPr/>
        <p:txBody>
          <a:bodyPr rtlCol="0"/>
          <a:lstStyle/>
          <a:p>
            <a:pPr rtl="0"/>
            <a:fld id="{C6B3AB32-59DF-41F1-9618-EDFBF5049629}" type="slidenum">
              <a:rPr lang="el-GR" smtClean="0"/>
              <a:t>21</a:t>
            </a:fld>
            <a:endParaRPr lang="el-GR"/>
          </a:p>
        </p:txBody>
      </p:sp>
    </p:spTree>
    <p:extLst>
      <p:ext uri="{BB962C8B-B14F-4D97-AF65-F5344CB8AC3E}">
        <p14:creationId xmlns:p14="http://schemas.microsoft.com/office/powerpoint/2010/main" val="10467141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Διαφάνεια τίτλου">
    <p:spTree>
      <p:nvGrpSpPr>
        <p:cNvPr id="1" name=""/>
        <p:cNvGrpSpPr/>
        <p:nvPr/>
      </p:nvGrpSpPr>
      <p:grpSpPr>
        <a:xfrm>
          <a:off x="0" y="0"/>
          <a:ext cx="0" cy="0"/>
          <a:chOff x="0" y="0"/>
          <a:chExt cx="0" cy="0"/>
        </a:xfrm>
      </p:grpSpPr>
      <p:sp>
        <p:nvSpPr>
          <p:cNvPr id="7" name="Ορθογώνιο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Τίτλος 1"/>
          <p:cNvSpPr>
            <a:spLocks noGrp="1"/>
          </p:cNvSpPr>
          <p:nvPr>
            <p:ph type="ctrTitle" hasCustomPrompt="1"/>
          </p:nvPr>
        </p:nvSpPr>
        <p:spPr>
          <a:xfrm>
            <a:off x="581191" y="1020431"/>
            <a:ext cx="10993549" cy="1475013"/>
          </a:xfrm>
          <a:effectLst/>
        </p:spPr>
        <p:txBody>
          <a:bodyPr rtlCol="0" anchor="b">
            <a:normAutofit/>
          </a:bodyPr>
          <a:lstStyle>
            <a:lvl1pPr>
              <a:defRPr sz="3600">
                <a:solidFill>
                  <a:schemeClr val="accent1"/>
                </a:solidFill>
              </a:defRPr>
            </a:lvl1pPr>
          </a:lstStyle>
          <a:p>
            <a:pPr rtl="0"/>
            <a:r>
              <a:rPr lang="el-GR" noProof="0"/>
              <a:t>Κάντε κλικ για να επεξεργαστείτε το Στυλ κύριου τίτλου</a:t>
            </a:r>
          </a:p>
        </p:txBody>
      </p:sp>
      <p:sp>
        <p:nvSpPr>
          <p:cNvPr id="3" name="Υπότιτλος 2"/>
          <p:cNvSpPr>
            <a:spLocks noGrp="1"/>
          </p:cNvSpPr>
          <p:nvPr>
            <p:ph type="subTitle" idx="1"/>
          </p:nvPr>
        </p:nvSpPr>
        <p:spPr>
          <a:xfrm>
            <a:off x="581194" y="2495445"/>
            <a:ext cx="10993546" cy="590321"/>
          </a:xfrm>
        </p:spPr>
        <p:txBody>
          <a:bodyPr rtlCol="0"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rtl="0"/>
            <a:r>
              <a:rPr lang="en-US" noProof="0"/>
              <a:t>Click to edit Master subtitle style</a:t>
            </a:r>
            <a:endParaRPr lang="el-GR" noProof="0"/>
          </a:p>
        </p:txBody>
      </p:sp>
      <p:sp>
        <p:nvSpPr>
          <p:cNvPr id="4" name="Θέση ημερομηνίας 3"/>
          <p:cNvSpPr>
            <a:spLocks noGrp="1"/>
          </p:cNvSpPr>
          <p:nvPr>
            <p:ph type="dt" sz="half" idx="10"/>
          </p:nvPr>
        </p:nvSpPr>
        <p:spPr>
          <a:xfrm>
            <a:off x="7605951" y="5956137"/>
            <a:ext cx="2844800" cy="365125"/>
          </a:xfrm>
        </p:spPr>
        <p:txBody>
          <a:bodyPr rtlCol="0"/>
          <a:lstStyle>
            <a:lvl1pPr>
              <a:defRPr>
                <a:solidFill>
                  <a:schemeClr val="accent1">
                    <a:lumMod val="75000"/>
                    <a:lumOff val="25000"/>
                  </a:schemeClr>
                </a:solidFill>
              </a:defRPr>
            </a:lvl1pPr>
          </a:lstStyle>
          <a:p>
            <a:pPr rtl="0"/>
            <a:fld id="{782BF959-9F1D-442A-B1B3-D30FE43F2A8E}" type="datetime1">
              <a:rPr lang="el-GR" noProof="0" smtClean="0"/>
              <a:t>1/7/2024</a:t>
            </a:fld>
            <a:endParaRPr lang="el-GR" noProof="0"/>
          </a:p>
        </p:txBody>
      </p:sp>
      <p:sp>
        <p:nvSpPr>
          <p:cNvPr id="5" name="Θέση υποσέλιδου 4"/>
          <p:cNvSpPr>
            <a:spLocks noGrp="1"/>
          </p:cNvSpPr>
          <p:nvPr>
            <p:ph type="ftr" sz="quarter" idx="11"/>
          </p:nvPr>
        </p:nvSpPr>
        <p:spPr>
          <a:xfrm>
            <a:off x="581192" y="5951811"/>
            <a:ext cx="6917210" cy="365125"/>
          </a:xfrm>
        </p:spPr>
        <p:txBody>
          <a:bodyPr rtlCol="0"/>
          <a:lstStyle>
            <a:lvl1pPr>
              <a:defRPr>
                <a:solidFill>
                  <a:schemeClr val="accent1">
                    <a:lumMod val="75000"/>
                    <a:lumOff val="25000"/>
                  </a:schemeClr>
                </a:solidFill>
              </a:defRPr>
            </a:lvl1pPr>
          </a:lstStyle>
          <a:p>
            <a:pPr rtl="0"/>
            <a:endParaRPr lang="el-GR" noProof="0"/>
          </a:p>
        </p:txBody>
      </p:sp>
      <p:sp>
        <p:nvSpPr>
          <p:cNvPr id="6" name="Θέση αριθμού διαφάνειας 5"/>
          <p:cNvSpPr>
            <a:spLocks noGrp="1"/>
          </p:cNvSpPr>
          <p:nvPr>
            <p:ph type="sldNum" sz="quarter" idx="12"/>
          </p:nvPr>
        </p:nvSpPr>
        <p:spPr>
          <a:xfrm>
            <a:off x="10558300" y="5956137"/>
            <a:ext cx="1016440" cy="365125"/>
          </a:xfrm>
        </p:spPr>
        <p:txBody>
          <a:bodyPr rtlCol="0"/>
          <a:lstStyle>
            <a:lvl1pPr>
              <a:defRPr>
                <a:solidFill>
                  <a:schemeClr val="accent1">
                    <a:lumMod val="75000"/>
                    <a:lumOff val="25000"/>
                  </a:schemeClr>
                </a:solidFill>
              </a:defRPr>
            </a:lvl1pPr>
          </a:lstStyle>
          <a:p>
            <a:pPr rtl="0"/>
            <a:fld id="{D57F1E4F-1CFF-5643-939E-217C01CDF565}" type="slidenum">
              <a:rPr lang="el-GR" noProof="0" smtClean="0"/>
              <a:pPr/>
              <a:t>‹#›</a:t>
            </a:fld>
            <a:endParaRPr lang="el-GR" noProof="0"/>
          </a:p>
        </p:txBody>
      </p:sp>
    </p:spTree>
    <p:extLst>
      <p:ext uri="{BB962C8B-B14F-4D97-AF65-F5344CB8AC3E}">
        <p14:creationId xmlns:p14="http://schemas.microsoft.com/office/powerpoint/2010/main" val="21030186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Τίτλος και κατακόρυφο κείμενο">
    <p:spTree>
      <p:nvGrpSpPr>
        <p:cNvPr id="1" name=""/>
        <p:cNvGrpSpPr/>
        <p:nvPr/>
      </p:nvGrpSpPr>
      <p:grpSpPr>
        <a:xfrm>
          <a:off x="0" y="0"/>
          <a:ext cx="0" cy="0"/>
          <a:chOff x="0" y="0"/>
          <a:chExt cx="0" cy="0"/>
        </a:xfrm>
      </p:grpSpPr>
      <p:sp>
        <p:nvSpPr>
          <p:cNvPr id="8" name="Ορθογώνιο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Τίτλος 1"/>
          <p:cNvSpPr>
            <a:spLocks noGrp="1"/>
          </p:cNvSpPr>
          <p:nvPr>
            <p:ph type="title" hasCustomPrompt="1"/>
          </p:nvPr>
        </p:nvSpPr>
        <p:spPr>
          <a:xfrm>
            <a:off x="581192" y="702156"/>
            <a:ext cx="11029616" cy="1013800"/>
          </a:xfrm>
        </p:spPr>
        <p:txBody>
          <a:bodyPr rtlCol="0"/>
          <a:lstStyle/>
          <a:p>
            <a:pPr rtl="0"/>
            <a:r>
              <a:rPr lang="el-GR" noProof="0"/>
              <a:t>Κάντε κλικ για να επεξεργαστείτε το Στυλ κύριου τίτλου</a:t>
            </a:r>
          </a:p>
        </p:txBody>
      </p:sp>
      <p:sp>
        <p:nvSpPr>
          <p:cNvPr id="3" name="Σύμβολο κράτησης θέσης κατακόρυφου κειμένου 2"/>
          <p:cNvSpPr>
            <a:spLocks noGrp="1"/>
          </p:cNvSpPr>
          <p:nvPr>
            <p:ph type="body" orient="vert" idx="1" hasCustomPrompt="1"/>
          </p:nvPr>
        </p:nvSpPr>
        <p:spPr/>
        <p:txBody>
          <a:bodyPr vert="eaVert" rtlCol="0" anchor="t"/>
          <a:lstStyle>
            <a:lvl1pPr algn="l">
              <a:defRPr/>
            </a:lvl1pPr>
            <a:lvl2pPr algn="l">
              <a:defRPr/>
            </a:lvl2pPr>
            <a:lvl3pPr algn="l">
              <a:defRPr/>
            </a:lvl3pPr>
            <a:lvl4pPr algn="l">
              <a:defRPr/>
            </a:lvl4pPr>
            <a:lvl5pPr algn="l">
              <a:defRPr/>
            </a:lvl5pPr>
          </a:lstStyle>
          <a:p>
            <a:pPr lvl="0" rtl="0"/>
            <a:r>
              <a:rPr lang="el-GR" noProof="0"/>
              <a:t>Επεξεργασία στυλ κειμένου υποδείγματος</a:t>
            </a:r>
          </a:p>
          <a:p>
            <a:pPr lvl="1" rtl="0"/>
            <a:r>
              <a:rPr lang="el-GR" noProof="0"/>
              <a:t>Δεύτερου επιπέδου</a:t>
            </a:r>
          </a:p>
          <a:p>
            <a:pPr lvl="2" rtl="0"/>
            <a:r>
              <a:rPr lang="el-GR" noProof="0"/>
              <a:t>Τρίτου επιπέδου</a:t>
            </a:r>
          </a:p>
          <a:p>
            <a:pPr lvl="3" rtl="0"/>
            <a:r>
              <a:rPr lang="el-GR" noProof="0"/>
              <a:t>Τέταρτου επιπέδου</a:t>
            </a:r>
          </a:p>
          <a:p>
            <a:pPr lvl="4" rtl="0"/>
            <a:r>
              <a:rPr lang="el-GR" noProof="0"/>
              <a:t>Πέμπτου επιπέδου</a:t>
            </a:r>
          </a:p>
        </p:txBody>
      </p:sp>
      <p:sp>
        <p:nvSpPr>
          <p:cNvPr id="4" name="Θέση ημερομηνίας 3"/>
          <p:cNvSpPr>
            <a:spLocks noGrp="1"/>
          </p:cNvSpPr>
          <p:nvPr>
            <p:ph type="dt" sz="half" idx="10"/>
          </p:nvPr>
        </p:nvSpPr>
        <p:spPr/>
        <p:txBody>
          <a:bodyPr rtlCol="0"/>
          <a:lstStyle/>
          <a:p>
            <a:pPr rtl="0"/>
            <a:fld id="{1C64ADB0-84A2-4632-A109-B776CF25AF76}" type="datetime1">
              <a:rPr lang="el-GR" noProof="0" smtClean="0"/>
              <a:t>1/7/2024</a:t>
            </a:fld>
            <a:endParaRPr lang="el-GR" noProof="0"/>
          </a:p>
        </p:txBody>
      </p:sp>
      <p:sp>
        <p:nvSpPr>
          <p:cNvPr id="5" name="Θέση υποσέλιδου 4"/>
          <p:cNvSpPr>
            <a:spLocks noGrp="1"/>
          </p:cNvSpPr>
          <p:nvPr>
            <p:ph type="ftr" sz="quarter" idx="11"/>
          </p:nvPr>
        </p:nvSpPr>
        <p:spPr/>
        <p:txBody>
          <a:bodyPr rtlCol="0"/>
          <a:lstStyle/>
          <a:p>
            <a:pPr rtl="0"/>
            <a:endParaRPr lang="el-GR" noProof="0"/>
          </a:p>
        </p:txBody>
      </p:sp>
      <p:sp>
        <p:nvSpPr>
          <p:cNvPr id="6" name="Θέση αριθμού διαφάνειας 5"/>
          <p:cNvSpPr>
            <a:spLocks noGrp="1"/>
          </p:cNvSpPr>
          <p:nvPr>
            <p:ph type="sldNum" sz="quarter" idx="12"/>
          </p:nvPr>
        </p:nvSpPr>
        <p:spPr/>
        <p:txBody>
          <a:bodyPr rtlCol="0"/>
          <a:lstStyle/>
          <a:p>
            <a:pPr rtl="0"/>
            <a:fld id="{D57F1E4F-1CFF-5643-939E-217C01CDF565}" type="slidenum">
              <a:rPr lang="el-GR" noProof="0" smtClean="0"/>
              <a:pPr/>
              <a:t>‹#›</a:t>
            </a:fld>
            <a:endParaRPr lang="el-GR" noProof="0"/>
          </a:p>
        </p:txBody>
      </p:sp>
    </p:spTree>
    <p:extLst>
      <p:ext uri="{BB962C8B-B14F-4D97-AF65-F5344CB8AC3E}">
        <p14:creationId xmlns:p14="http://schemas.microsoft.com/office/powerpoint/2010/main" val="34547011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Κατακόρυφος τίτλος και κείμενο">
    <p:spTree>
      <p:nvGrpSpPr>
        <p:cNvPr id="1" name=""/>
        <p:cNvGrpSpPr/>
        <p:nvPr/>
      </p:nvGrpSpPr>
      <p:grpSpPr>
        <a:xfrm>
          <a:off x="0" y="0"/>
          <a:ext cx="0" cy="0"/>
          <a:chOff x="0" y="0"/>
          <a:chExt cx="0" cy="0"/>
        </a:xfrm>
      </p:grpSpPr>
      <p:sp>
        <p:nvSpPr>
          <p:cNvPr id="7" name="Ορθογώνιο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Κατακόρυφος τίτλος 1"/>
          <p:cNvSpPr>
            <a:spLocks noGrp="1"/>
          </p:cNvSpPr>
          <p:nvPr>
            <p:ph type="title" orient="vert" hasCustomPrompt="1"/>
          </p:nvPr>
        </p:nvSpPr>
        <p:spPr>
          <a:xfrm>
            <a:off x="8839201" y="675726"/>
            <a:ext cx="2004164" cy="5183073"/>
          </a:xfrm>
        </p:spPr>
        <p:txBody>
          <a:bodyPr vert="eaVert" rtlCol="0"/>
          <a:lstStyle/>
          <a:p>
            <a:pPr rtl="0"/>
            <a:r>
              <a:rPr lang="el-GR" noProof="0"/>
              <a:t>Κάντε κλικ για να επεξεργαστείτε το Στυλ κύριου τίτλου</a:t>
            </a:r>
          </a:p>
        </p:txBody>
      </p:sp>
      <p:sp>
        <p:nvSpPr>
          <p:cNvPr id="3" name="Σύμβολο κράτησης θέσης κατακόρυφου κειμένου 2"/>
          <p:cNvSpPr>
            <a:spLocks noGrp="1"/>
          </p:cNvSpPr>
          <p:nvPr>
            <p:ph type="body" orient="vert" idx="1" hasCustomPrompt="1"/>
          </p:nvPr>
        </p:nvSpPr>
        <p:spPr>
          <a:xfrm>
            <a:off x="774923" y="675726"/>
            <a:ext cx="7896279" cy="5183073"/>
          </a:xfrm>
        </p:spPr>
        <p:txBody>
          <a:bodyPr vert="eaVert" rtlCol="0" anchor="t"/>
          <a:lstStyle/>
          <a:p>
            <a:pPr lvl="0" rtl="0"/>
            <a:r>
              <a:rPr lang="el-GR" noProof="0"/>
              <a:t>Επεξεργασία στυλ κειμένου υποδείγματος</a:t>
            </a:r>
          </a:p>
          <a:p>
            <a:pPr lvl="1" rtl="0"/>
            <a:r>
              <a:rPr lang="el-GR" noProof="0"/>
              <a:t>Δεύτερου επιπέδου</a:t>
            </a:r>
          </a:p>
          <a:p>
            <a:pPr lvl="2" rtl="0"/>
            <a:r>
              <a:rPr lang="el-GR" noProof="0"/>
              <a:t>Τρίτου επιπέδου</a:t>
            </a:r>
          </a:p>
          <a:p>
            <a:pPr lvl="3" rtl="0"/>
            <a:r>
              <a:rPr lang="el-GR" noProof="0"/>
              <a:t>Τέταρτου επιπέδου</a:t>
            </a:r>
          </a:p>
          <a:p>
            <a:pPr lvl="4" rtl="0"/>
            <a:r>
              <a:rPr lang="el-GR" noProof="0"/>
              <a:t>Πέμπτου επιπέδου</a:t>
            </a:r>
          </a:p>
        </p:txBody>
      </p:sp>
      <p:sp>
        <p:nvSpPr>
          <p:cNvPr id="4" name="Θέση ημερομηνίας 3"/>
          <p:cNvSpPr>
            <a:spLocks noGrp="1"/>
          </p:cNvSpPr>
          <p:nvPr>
            <p:ph type="dt" sz="half" idx="10"/>
          </p:nvPr>
        </p:nvSpPr>
        <p:spPr>
          <a:xfrm>
            <a:off x="8993673" y="5956137"/>
            <a:ext cx="1328141" cy="365125"/>
          </a:xfrm>
        </p:spPr>
        <p:txBody>
          <a:bodyPr rtlCol="0"/>
          <a:lstStyle>
            <a:lvl1pPr>
              <a:defRPr>
                <a:solidFill>
                  <a:schemeClr val="accent1">
                    <a:lumMod val="75000"/>
                    <a:lumOff val="25000"/>
                  </a:schemeClr>
                </a:solidFill>
              </a:defRPr>
            </a:lvl1pPr>
          </a:lstStyle>
          <a:p>
            <a:pPr rtl="0"/>
            <a:fld id="{CDE11580-C0E1-4567-95AB-58528A20AC01}" type="datetime1">
              <a:rPr lang="el-GR" noProof="0" smtClean="0"/>
              <a:t>1/7/2024</a:t>
            </a:fld>
            <a:endParaRPr lang="el-GR" noProof="0"/>
          </a:p>
        </p:txBody>
      </p:sp>
      <p:sp>
        <p:nvSpPr>
          <p:cNvPr id="5" name="Θέση υποσέλιδου 4"/>
          <p:cNvSpPr>
            <a:spLocks noGrp="1"/>
          </p:cNvSpPr>
          <p:nvPr>
            <p:ph type="ftr" sz="quarter" idx="11"/>
          </p:nvPr>
        </p:nvSpPr>
        <p:spPr>
          <a:xfrm>
            <a:off x="774923" y="5951811"/>
            <a:ext cx="7896279" cy="365125"/>
          </a:xfrm>
        </p:spPr>
        <p:txBody>
          <a:bodyPr rtlCol="0"/>
          <a:lstStyle/>
          <a:p>
            <a:pPr rtl="0"/>
            <a:endParaRPr lang="el-GR" noProof="0"/>
          </a:p>
        </p:txBody>
      </p:sp>
      <p:sp>
        <p:nvSpPr>
          <p:cNvPr id="6" name="Θέση αριθμού διαφάνειας 5"/>
          <p:cNvSpPr>
            <a:spLocks noGrp="1"/>
          </p:cNvSpPr>
          <p:nvPr>
            <p:ph type="sldNum" sz="quarter" idx="12"/>
          </p:nvPr>
        </p:nvSpPr>
        <p:spPr>
          <a:xfrm>
            <a:off x="10446615" y="5956137"/>
            <a:ext cx="1164195" cy="365125"/>
          </a:xfrm>
        </p:spPr>
        <p:txBody>
          <a:bodyPr rtlCol="0"/>
          <a:lstStyle>
            <a:lvl1pPr>
              <a:defRPr>
                <a:solidFill>
                  <a:schemeClr val="accent1">
                    <a:lumMod val="75000"/>
                    <a:lumOff val="25000"/>
                  </a:schemeClr>
                </a:solidFill>
              </a:defRPr>
            </a:lvl1pPr>
          </a:lstStyle>
          <a:p>
            <a:pPr rtl="0"/>
            <a:fld id="{D57F1E4F-1CFF-5643-939E-217C01CDF565}" type="slidenum">
              <a:rPr lang="el-GR" noProof="0" smtClean="0"/>
              <a:pPr/>
              <a:t>‹#›</a:t>
            </a:fld>
            <a:endParaRPr lang="el-GR" noProof="0"/>
          </a:p>
        </p:txBody>
      </p:sp>
    </p:spTree>
    <p:extLst>
      <p:ext uri="{BB962C8B-B14F-4D97-AF65-F5344CB8AC3E}">
        <p14:creationId xmlns:p14="http://schemas.microsoft.com/office/powerpoint/2010/main" val="42915268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Τίτλος και περιεχόμενο">
    <p:spTree>
      <p:nvGrpSpPr>
        <p:cNvPr id="1" name=""/>
        <p:cNvGrpSpPr/>
        <p:nvPr/>
      </p:nvGrpSpPr>
      <p:grpSpPr>
        <a:xfrm>
          <a:off x="0" y="0"/>
          <a:ext cx="0" cy="0"/>
          <a:chOff x="0" y="0"/>
          <a:chExt cx="0" cy="0"/>
        </a:xfrm>
      </p:grpSpPr>
      <p:sp>
        <p:nvSpPr>
          <p:cNvPr id="7" name="Ορθογώνιο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Τίτλος 1"/>
          <p:cNvSpPr>
            <a:spLocks noGrp="1"/>
          </p:cNvSpPr>
          <p:nvPr>
            <p:ph type="title" hasCustomPrompt="1"/>
          </p:nvPr>
        </p:nvSpPr>
        <p:spPr>
          <a:xfrm>
            <a:off x="581192" y="702156"/>
            <a:ext cx="11029616" cy="1013800"/>
          </a:xfrm>
        </p:spPr>
        <p:txBody>
          <a:bodyPr rtlCol="0"/>
          <a:lstStyle/>
          <a:p>
            <a:pPr rtl="0"/>
            <a:r>
              <a:rPr lang="el-GR" noProof="0"/>
              <a:t>Κάντε κλικ για να επεξεργαστείτε το Στυλ κύριου τίτλου</a:t>
            </a:r>
          </a:p>
        </p:txBody>
      </p:sp>
      <p:sp>
        <p:nvSpPr>
          <p:cNvPr id="3" name="Θέση περιεχομένου 2"/>
          <p:cNvSpPr>
            <a:spLocks noGrp="1"/>
          </p:cNvSpPr>
          <p:nvPr>
            <p:ph idx="1" hasCustomPrompt="1"/>
          </p:nvPr>
        </p:nvSpPr>
        <p:spPr>
          <a:xfrm>
            <a:off x="581192" y="2180496"/>
            <a:ext cx="11029615" cy="3678303"/>
          </a:xfrm>
        </p:spPr>
        <p:txBody>
          <a:bodyPr rtlCol="0"/>
          <a:lstStyle/>
          <a:p>
            <a:pPr lvl="0" rtl="0"/>
            <a:r>
              <a:rPr lang="el-GR" noProof="0"/>
              <a:t>Επεξεργασία στυλ κειμένου υποδείγματος</a:t>
            </a:r>
          </a:p>
          <a:p>
            <a:pPr lvl="1" rtl="0"/>
            <a:r>
              <a:rPr lang="el-GR" noProof="0"/>
              <a:t>Δεύτερου επιπέδου</a:t>
            </a:r>
          </a:p>
          <a:p>
            <a:pPr lvl="2" rtl="0"/>
            <a:r>
              <a:rPr lang="el-GR" noProof="0"/>
              <a:t>Τρίτου επιπέδου</a:t>
            </a:r>
          </a:p>
          <a:p>
            <a:pPr lvl="3" rtl="0"/>
            <a:r>
              <a:rPr lang="el-GR" noProof="0"/>
              <a:t>Τέταρτου επιπέδου</a:t>
            </a:r>
          </a:p>
          <a:p>
            <a:pPr lvl="4" rtl="0"/>
            <a:r>
              <a:rPr lang="el-GR" noProof="0"/>
              <a:t>Πέμπτου επιπέδου</a:t>
            </a:r>
          </a:p>
        </p:txBody>
      </p:sp>
      <p:sp>
        <p:nvSpPr>
          <p:cNvPr id="4" name="Θέση ημερομηνίας 3"/>
          <p:cNvSpPr>
            <a:spLocks noGrp="1"/>
          </p:cNvSpPr>
          <p:nvPr>
            <p:ph type="dt" sz="half" idx="10"/>
          </p:nvPr>
        </p:nvSpPr>
        <p:spPr/>
        <p:txBody>
          <a:bodyPr rtlCol="0"/>
          <a:lstStyle/>
          <a:p>
            <a:pPr rtl="0"/>
            <a:fld id="{70C65874-BBEE-4786-940F-8886DF266E9A}" type="datetime1">
              <a:rPr lang="el-GR" noProof="0" smtClean="0"/>
              <a:t>1/7/2024</a:t>
            </a:fld>
            <a:endParaRPr lang="el-GR" noProof="0"/>
          </a:p>
        </p:txBody>
      </p:sp>
      <p:sp>
        <p:nvSpPr>
          <p:cNvPr id="5" name="Θέση υποσέλιδου 4"/>
          <p:cNvSpPr>
            <a:spLocks noGrp="1"/>
          </p:cNvSpPr>
          <p:nvPr>
            <p:ph type="ftr" sz="quarter" idx="11"/>
          </p:nvPr>
        </p:nvSpPr>
        <p:spPr/>
        <p:txBody>
          <a:bodyPr rtlCol="0"/>
          <a:lstStyle/>
          <a:p>
            <a:pPr rtl="0"/>
            <a:endParaRPr lang="el-GR" noProof="0"/>
          </a:p>
        </p:txBody>
      </p:sp>
      <p:sp>
        <p:nvSpPr>
          <p:cNvPr id="6" name="Θέση αριθμού διαφάνειας 5"/>
          <p:cNvSpPr>
            <a:spLocks noGrp="1"/>
          </p:cNvSpPr>
          <p:nvPr>
            <p:ph type="sldNum" sz="quarter" idx="12"/>
          </p:nvPr>
        </p:nvSpPr>
        <p:spPr>
          <a:xfrm>
            <a:off x="10558300" y="5956137"/>
            <a:ext cx="1052508" cy="365125"/>
          </a:xfrm>
        </p:spPr>
        <p:txBody>
          <a:bodyPr rtlCol="0"/>
          <a:lstStyle/>
          <a:p>
            <a:pPr rtl="0"/>
            <a:fld id="{D57F1E4F-1CFF-5643-939E-217C01CDF565}" type="slidenum">
              <a:rPr lang="el-GR" noProof="0" smtClean="0"/>
              <a:pPr/>
              <a:t>‹#›</a:t>
            </a:fld>
            <a:endParaRPr lang="el-GR" noProof="0"/>
          </a:p>
        </p:txBody>
      </p:sp>
    </p:spTree>
    <p:extLst>
      <p:ext uri="{BB962C8B-B14F-4D97-AF65-F5344CB8AC3E}">
        <p14:creationId xmlns:p14="http://schemas.microsoft.com/office/powerpoint/2010/main" val="27399816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Κεφαλίδα ενότητας">
    <p:spTree>
      <p:nvGrpSpPr>
        <p:cNvPr id="1" name=""/>
        <p:cNvGrpSpPr/>
        <p:nvPr/>
      </p:nvGrpSpPr>
      <p:grpSpPr>
        <a:xfrm>
          <a:off x="0" y="0"/>
          <a:ext cx="0" cy="0"/>
          <a:chOff x="0" y="0"/>
          <a:chExt cx="0" cy="0"/>
        </a:xfrm>
      </p:grpSpPr>
      <p:sp>
        <p:nvSpPr>
          <p:cNvPr id="8" name="Ορθογώνιο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Τίτλος 1"/>
          <p:cNvSpPr>
            <a:spLocks noGrp="1"/>
          </p:cNvSpPr>
          <p:nvPr>
            <p:ph type="title" hasCustomPrompt="1"/>
          </p:nvPr>
        </p:nvSpPr>
        <p:spPr>
          <a:xfrm>
            <a:off x="581193" y="3043910"/>
            <a:ext cx="11029615" cy="1497507"/>
          </a:xfrm>
        </p:spPr>
        <p:txBody>
          <a:bodyPr rtlCol="0" anchor="b">
            <a:normAutofit/>
          </a:bodyPr>
          <a:lstStyle>
            <a:lvl1pPr algn="l">
              <a:defRPr sz="3600" b="0" cap="all">
                <a:solidFill>
                  <a:schemeClr val="accent1"/>
                </a:solidFill>
              </a:defRPr>
            </a:lvl1pPr>
          </a:lstStyle>
          <a:p>
            <a:pPr rtl="0"/>
            <a:r>
              <a:rPr lang="el-GR" noProof="0"/>
              <a:t>Κάντε κλικ για να επεξεργαστείτε το Στυλ κύριου τίτλου</a:t>
            </a:r>
          </a:p>
        </p:txBody>
      </p:sp>
      <p:sp>
        <p:nvSpPr>
          <p:cNvPr id="3" name="Θέση κειμένου 2"/>
          <p:cNvSpPr>
            <a:spLocks noGrp="1"/>
          </p:cNvSpPr>
          <p:nvPr>
            <p:ph type="body" idx="1" hasCustomPrompt="1"/>
          </p:nvPr>
        </p:nvSpPr>
        <p:spPr>
          <a:xfrm>
            <a:off x="581192" y="4541417"/>
            <a:ext cx="11029615" cy="600556"/>
          </a:xfrm>
        </p:spPr>
        <p:txBody>
          <a:bodyPr rtlCol="0"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el-GR" noProof="0"/>
              <a:t>Επεξεργασία στυλ κειμένου υποδείγματος</a:t>
            </a:r>
          </a:p>
        </p:txBody>
      </p:sp>
      <p:sp>
        <p:nvSpPr>
          <p:cNvPr id="4" name="Θέση ημερομηνίας 3"/>
          <p:cNvSpPr>
            <a:spLocks noGrp="1"/>
          </p:cNvSpPr>
          <p:nvPr>
            <p:ph type="dt" sz="half" idx="10"/>
          </p:nvPr>
        </p:nvSpPr>
        <p:spPr/>
        <p:txBody>
          <a:bodyPr rtlCol="0"/>
          <a:lstStyle>
            <a:lvl1pPr>
              <a:defRPr>
                <a:solidFill>
                  <a:schemeClr val="accent1">
                    <a:lumMod val="75000"/>
                    <a:lumOff val="25000"/>
                  </a:schemeClr>
                </a:solidFill>
              </a:defRPr>
            </a:lvl1pPr>
          </a:lstStyle>
          <a:p>
            <a:pPr rtl="0"/>
            <a:fld id="{BAE92C03-DC0A-4F93-ABD3-719702CA1AA1}" type="datetime1">
              <a:rPr lang="el-GR" noProof="0" smtClean="0"/>
              <a:t>1/7/2024</a:t>
            </a:fld>
            <a:endParaRPr lang="el-GR" noProof="0"/>
          </a:p>
        </p:txBody>
      </p:sp>
      <p:sp>
        <p:nvSpPr>
          <p:cNvPr id="5" name="Θέση υποσέλιδου 4"/>
          <p:cNvSpPr>
            <a:spLocks noGrp="1"/>
          </p:cNvSpPr>
          <p:nvPr>
            <p:ph type="ftr" sz="quarter" idx="11"/>
          </p:nvPr>
        </p:nvSpPr>
        <p:spPr/>
        <p:txBody>
          <a:bodyPr rtlCol="0"/>
          <a:lstStyle>
            <a:lvl1pPr>
              <a:defRPr>
                <a:solidFill>
                  <a:schemeClr val="accent1">
                    <a:lumMod val="75000"/>
                    <a:lumOff val="25000"/>
                  </a:schemeClr>
                </a:solidFill>
              </a:defRPr>
            </a:lvl1pPr>
          </a:lstStyle>
          <a:p>
            <a:pPr rtl="0"/>
            <a:endParaRPr lang="el-GR" noProof="0"/>
          </a:p>
        </p:txBody>
      </p:sp>
      <p:sp>
        <p:nvSpPr>
          <p:cNvPr id="6" name="Θέση αριθμού διαφάνειας 5"/>
          <p:cNvSpPr>
            <a:spLocks noGrp="1"/>
          </p:cNvSpPr>
          <p:nvPr>
            <p:ph type="sldNum" sz="quarter" idx="12"/>
          </p:nvPr>
        </p:nvSpPr>
        <p:spPr/>
        <p:txBody>
          <a:bodyPr rtlCol="0"/>
          <a:lstStyle>
            <a:lvl1pPr>
              <a:defRPr>
                <a:solidFill>
                  <a:schemeClr val="accent1">
                    <a:lumMod val="75000"/>
                    <a:lumOff val="25000"/>
                  </a:schemeClr>
                </a:solidFill>
              </a:defRPr>
            </a:lvl1pPr>
          </a:lstStyle>
          <a:p>
            <a:pPr rtl="0"/>
            <a:fld id="{D57F1E4F-1CFF-5643-939E-217C01CDF565}" type="slidenum">
              <a:rPr lang="el-GR" noProof="0" smtClean="0"/>
              <a:pPr/>
              <a:t>‹#›</a:t>
            </a:fld>
            <a:endParaRPr lang="el-GR" noProof="0"/>
          </a:p>
        </p:txBody>
      </p:sp>
    </p:spTree>
    <p:extLst>
      <p:ext uri="{BB962C8B-B14F-4D97-AF65-F5344CB8AC3E}">
        <p14:creationId xmlns:p14="http://schemas.microsoft.com/office/powerpoint/2010/main" val="39092908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Δύο περιεχόμενα">
    <p:spTree>
      <p:nvGrpSpPr>
        <p:cNvPr id="1" name=""/>
        <p:cNvGrpSpPr/>
        <p:nvPr/>
      </p:nvGrpSpPr>
      <p:grpSpPr>
        <a:xfrm>
          <a:off x="0" y="0"/>
          <a:ext cx="0" cy="0"/>
          <a:chOff x="0" y="0"/>
          <a:chExt cx="0" cy="0"/>
        </a:xfrm>
      </p:grpSpPr>
      <p:sp>
        <p:nvSpPr>
          <p:cNvPr id="8" name="Ορθογώνιο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Τίτλος 1"/>
          <p:cNvSpPr>
            <a:spLocks noGrp="1"/>
          </p:cNvSpPr>
          <p:nvPr>
            <p:ph type="title" hasCustomPrompt="1"/>
          </p:nvPr>
        </p:nvSpPr>
        <p:spPr>
          <a:xfrm>
            <a:off x="581193" y="729658"/>
            <a:ext cx="11029616" cy="988332"/>
          </a:xfrm>
        </p:spPr>
        <p:txBody>
          <a:bodyPr rtlCol="0"/>
          <a:lstStyle/>
          <a:p>
            <a:pPr rtl="0"/>
            <a:r>
              <a:rPr lang="el-GR" noProof="0"/>
              <a:t>Κάντε κλικ για να επεξεργαστείτε το Στυλ κύριου τίτλου</a:t>
            </a:r>
          </a:p>
        </p:txBody>
      </p:sp>
      <p:sp>
        <p:nvSpPr>
          <p:cNvPr id="3" name="Θέση περιεχομένου 2"/>
          <p:cNvSpPr>
            <a:spLocks noGrp="1"/>
          </p:cNvSpPr>
          <p:nvPr>
            <p:ph sz="half" idx="1" hasCustomPrompt="1"/>
          </p:nvPr>
        </p:nvSpPr>
        <p:spPr>
          <a:xfrm>
            <a:off x="581193" y="2228003"/>
            <a:ext cx="5422390" cy="3633047"/>
          </a:xfrm>
        </p:spPr>
        <p:txBody>
          <a:bodyPr rtlCol="0">
            <a:normAutofit/>
          </a:bodyPr>
          <a:lstStyle/>
          <a:p>
            <a:pPr lvl="0" rtl="0"/>
            <a:r>
              <a:rPr lang="el-GR" noProof="0"/>
              <a:t>Επεξεργασία στυλ κειμένου υποδείγματος</a:t>
            </a:r>
          </a:p>
          <a:p>
            <a:pPr lvl="1" rtl="0"/>
            <a:r>
              <a:rPr lang="el-GR" noProof="0"/>
              <a:t>Δεύτερου επιπέδου</a:t>
            </a:r>
          </a:p>
          <a:p>
            <a:pPr lvl="2" rtl="0"/>
            <a:r>
              <a:rPr lang="el-GR" noProof="0"/>
              <a:t>Τρίτου επιπέδου</a:t>
            </a:r>
          </a:p>
          <a:p>
            <a:pPr lvl="3" rtl="0"/>
            <a:r>
              <a:rPr lang="el-GR" noProof="0"/>
              <a:t>Τέταρτου επιπέδου</a:t>
            </a:r>
          </a:p>
          <a:p>
            <a:pPr lvl="4" rtl="0"/>
            <a:r>
              <a:rPr lang="el-GR" noProof="0"/>
              <a:t>Πέμπτου επιπέδου</a:t>
            </a:r>
          </a:p>
        </p:txBody>
      </p:sp>
      <p:sp>
        <p:nvSpPr>
          <p:cNvPr id="4" name="Θέση περιεχομένου 3"/>
          <p:cNvSpPr>
            <a:spLocks noGrp="1"/>
          </p:cNvSpPr>
          <p:nvPr>
            <p:ph sz="half" idx="2" hasCustomPrompt="1"/>
          </p:nvPr>
        </p:nvSpPr>
        <p:spPr>
          <a:xfrm>
            <a:off x="6188417" y="2228003"/>
            <a:ext cx="5422392" cy="3633047"/>
          </a:xfrm>
        </p:spPr>
        <p:txBody>
          <a:bodyPr rtlCol="0">
            <a:normAutofit/>
          </a:bodyPr>
          <a:lstStyle/>
          <a:p>
            <a:pPr lvl="0" rtl="0"/>
            <a:r>
              <a:rPr lang="el-GR" noProof="0"/>
              <a:t>Επεξεργασία στυλ κειμένου υποδείγματος</a:t>
            </a:r>
          </a:p>
          <a:p>
            <a:pPr lvl="1" rtl="0"/>
            <a:r>
              <a:rPr lang="el-GR" noProof="0"/>
              <a:t>Δεύτερου επιπέδου</a:t>
            </a:r>
          </a:p>
          <a:p>
            <a:pPr lvl="2" rtl="0"/>
            <a:r>
              <a:rPr lang="el-GR" noProof="0"/>
              <a:t>Τρίτου επιπέδου</a:t>
            </a:r>
          </a:p>
          <a:p>
            <a:pPr lvl="3" rtl="0"/>
            <a:r>
              <a:rPr lang="el-GR" noProof="0"/>
              <a:t>Τέταρτου επιπέδου</a:t>
            </a:r>
          </a:p>
          <a:p>
            <a:pPr lvl="4" rtl="0"/>
            <a:r>
              <a:rPr lang="el-GR" noProof="0"/>
              <a:t>Πέμπτου επιπέδου</a:t>
            </a:r>
          </a:p>
        </p:txBody>
      </p:sp>
      <p:sp>
        <p:nvSpPr>
          <p:cNvPr id="5" name="Θέση ημερομηνίας 4"/>
          <p:cNvSpPr>
            <a:spLocks noGrp="1"/>
          </p:cNvSpPr>
          <p:nvPr>
            <p:ph type="dt" sz="half" idx="10"/>
          </p:nvPr>
        </p:nvSpPr>
        <p:spPr/>
        <p:txBody>
          <a:bodyPr rtlCol="0"/>
          <a:lstStyle/>
          <a:p>
            <a:pPr rtl="0"/>
            <a:fld id="{89FB7F7F-200D-4E06-9708-36F5C2BBCB8C}" type="datetime1">
              <a:rPr lang="el-GR" noProof="0" smtClean="0"/>
              <a:t>1/7/2024</a:t>
            </a:fld>
            <a:endParaRPr lang="el-GR" noProof="0"/>
          </a:p>
        </p:txBody>
      </p:sp>
      <p:sp>
        <p:nvSpPr>
          <p:cNvPr id="6" name="Θέση υποσέλιδου 5"/>
          <p:cNvSpPr>
            <a:spLocks noGrp="1"/>
          </p:cNvSpPr>
          <p:nvPr>
            <p:ph type="ftr" sz="quarter" idx="11"/>
          </p:nvPr>
        </p:nvSpPr>
        <p:spPr/>
        <p:txBody>
          <a:bodyPr rtlCol="0"/>
          <a:lstStyle/>
          <a:p>
            <a:pPr rtl="0"/>
            <a:endParaRPr lang="el-GR" noProof="0"/>
          </a:p>
        </p:txBody>
      </p:sp>
      <p:sp>
        <p:nvSpPr>
          <p:cNvPr id="7" name="Θέση αριθμού διαφάνειας 6"/>
          <p:cNvSpPr>
            <a:spLocks noGrp="1"/>
          </p:cNvSpPr>
          <p:nvPr>
            <p:ph type="sldNum" sz="quarter" idx="12"/>
          </p:nvPr>
        </p:nvSpPr>
        <p:spPr/>
        <p:txBody>
          <a:bodyPr rtlCol="0"/>
          <a:lstStyle/>
          <a:p>
            <a:pPr rtl="0"/>
            <a:fld id="{D57F1E4F-1CFF-5643-939E-217C01CDF565}" type="slidenum">
              <a:rPr lang="el-GR" noProof="0" smtClean="0"/>
              <a:pPr/>
              <a:t>‹#›</a:t>
            </a:fld>
            <a:endParaRPr lang="el-GR" noProof="0"/>
          </a:p>
        </p:txBody>
      </p:sp>
    </p:spTree>
    <p:extLst>
      <p:ext uri="{BB962C8B-B14F-4D97-AF65-F5344CB8AC3E}">
        <p14:creationId xmlns:p14="http://schemas.microsoft.com/office/powerpoint/2010/main" val="36871674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Σύγκριση">
    <p:spTree>
      <p:nvGrpSpPr>
        <p:cNvPr id="1" name=""/>
        <p:cNvGrpSpPr/>
        <p:nvPr/>
      </p:nvGrpSpPr>
      <p:grpSpPr>
        <a:xfrm>
          <a:off x="0" y="0"/>
          <a:ext cx="0" cy="0"/>
          <a:chOff x="0" y="0"/>
          <a:chExt cx="0" cy="0"/>
        </a:xfrm>
      </p:grpSpPr>
      <p:sp>
        <p:nvSpPr>
          <p:cNvPr id="11" name="Ορθογώνιο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Τίτλος 1"/>
          <p:cNvSpPr>
            <a:spLocks noGrp="1"/>
          </p:cNvSpPr>
          <p:nvPr>
            <p:ph type="title" hasCustomPrompt="1"/>
          </p:nvPr>
        </p:nvSpPr>
        <p:spPr>
          <a:xfrm>
            <a:off x="581193" y="729658"/>
            <a:ext cx="11029616" cy="988332"/>
          </a:xfrm>
        </p:spPr>
        <p:txBody>
          <a:bodyPr rtlCol="0"/>
          <a:lstStyle/>
          <a:p>
            <a:pPr rtl="0"/>
            <a:r>
              <a:rPr lang="el-GR" noProof="0"/>
              <a:t>Κάντε κλικ για να επεξεργαστείτε το Στυλ κύριου τίτλου</a:t>
            </a:r>
          </a:p>
        </p:txBody>
      </p:sp>
      <p:sp>
        <p:nvSpPr>
          <p:cNvPr id="3" name="Θέση κειμένου 2"/>
          <p:cNvSpPr>
            <a:spLocks noGrp="1"/>
          </p:cNvSpPr>
          <p:nvPr>
            <p:ph type="body" idx="1" hasCustomPrompt="1"/>
          </p:nvPr>
        </p:nvSpPr>
        <p:spPr>
          <a:xfrm>
            <a:off x="887219" y="2250892"/>
            <a:ext cx="5087075" cy="536005"/>
          </a:xfrm>
        </p:spPr>
        <p:txBody>
          <a:bodyPr rtlCol="0"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l-GR" noProof="0"/>
              <a:t>Επεξεργασία στυλ κειμένου υποδείγματος</a:t>
            </a:r>
          </a:p>
        </p:txBody>
      </p:sp>
      <p:sp>
        <p:nvSpPr>
          <p:cNvPr id="4" name="Θέση περιεχομένου 3"/>
          <p:cNvSpPr>
            <a:spLocks noGrp="1"/>
          </p:cNvSpPr>
          <p:nvPr>
            <p:ph sz="half" idx="2" hasCustomPrompt="1"/>
          </p:nvPr>
        </p:nvSpPr>
        <p:spPr>
          <a:xfrm>
            <a:off x="581194" y="2926052"/>
            <a:ext cx="5393100" cy="2934999"/>
          </a:xfrm>
        </p:spPr>
        <p:txBody>
          <a:bodyPr rtlCol="0" anchor="t">
            <a:normAutofit/>
          </a:bodyPr>
          <a:lstStyle/>
          <a:p>
            <a:pPr lvl="0" rtl="0"/>
            <a:r>
              <a:rPr lang="el-GR" noProof="0"/>
              <a:t>Επεξεργασία στυλ κειμένου υποδείγματος</a:t>
            </a:r>
          </a:p>
          <a:p>
            <a:pPr lvl="1" rtl="0"/>
            <a:r>
              <a:rPr lang="el-GR" noProof="0"/>
              <a:t>Δεύτερου επιπέδου</a:t>
            </a:r>
          </a:p>
          <a:p>
            <a:pPr lvl="2" rtl="0"/>
            <a:r>
              <a:rPr lang="el-GR" noProof="0"/>
              <a:t>Τρίτου επιπέδου</a:t>
            </a:r>
          </a:p>
          <a:p>
            <a:pPr lvl="3" rtl="0"/>
            <a:r>
              <a:rPr lang="el-GR" noProof="0"/>
              <a:t>Τέταρτου επιπέδου</a:t>
            </a:r>
          </a:p>
          <a:p>
            <a:pPr lvl="4" rtl="0"/>
            <a:r>
              <a:rPr lang="el-GR" noProof="0"/>
              <a:t>Πέμπτου επιπέδου</a:t>
            </a:r>
          </a:p>
        </p:txBody>
      </p:sp>
      <p:sp>
        <p:nvSpPr>
          <p:cNvPr id="5" name="Θέση κειμένου 4"/>
          <p:cNvSpPr>
            <a:spLocks noGrp="1"/>
          </p:cNvSpPr>
          <p:nvPr>
            <p:ph type="body" sz="quarter" idx="3" hasCustomPrompt="1"/>
          </p:nvPr>
        </p:nvSpPr>
        <p:spPr>
          <a:xfrm>
            <a:off x="6523735" y="2250892"/>
            <a:ext cx="5087073" cy="553373"/>
          </a:xfrm>
        </p:spPr>
        <p:txBody>
          <a:bodyPr rtlCol="0"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l-GR" noProof="0"/>
              <a:t>Επεξεργασία στυλ κειμένου υποδείγματος</a:t>
            </a:r>
          </a:p>
        </p:txBody>
      </p:sp>
      <p:sp>
        <p:nvSpPr>
          <p:cNvPr id="6" name="Θέση περιεχομένου 5"/>
          <p:cNvSpPr>
            <a:spLocks noGrp="1"/>
          </p:cNvSpPr>
          <p:nvPr>
            <p:ph sz="quarter" idx="4" hasCustomPrompt="1"/>
          </p:nvPr>
        </p:nvSpPr>
        <p:spPr>
          <a:xfrm>
            <a:off x="6217709" y="2926052"/>
            <a:ext cx="5393100" cy="2934999"/>
          </a:xfrm>
        </p:spPr>
        <p:txBody>
          <a:bodyPr rtlCol="0" anchor="t">
            <a:normAutofit/>
          </a:bodyPr>
          <a:lstStyle/>
          <a:p>
            <a:pPr lvl="0" rtl="0"/>
            <a:r>
              <a:rPr lang="el-GR" noProof="0"/>
              <a:t>Επεξεργασία στυλ κειμένου υποδείγματος</a:t>
            </a:r>
          </a:p>
          <a:p>
            <a:pPr lvl="1" rtl="0"/>
            <a:r>
              <a:rPr lang="el-GR" noProof="0"/>
              <a:t>Δεύτερου επιπέδου</a:t>
            </a:r>
          </a:p>
          <a:p>
            <a:pPr lvl="2" rtl="0"/>
            <a:r>
              <a:rPr lang="el-GR" noProof="0"/>
              <a:t>Τρίτου επιπέδου</a:t>
            </a:r>
          </a:p>
          <a:p>
            <a:pPr lvl="3" rtl="0"/>
            <a:r>
              <a:rPr lang="el-GR" noProof="0"/>
              <a:t>Τέταρτου επιπέδου</a:t>
            </a:r>
          </a:p>
          <a:p>
            <a:pPr lvl="4" rtl="0"/>
            <a:r>
              <a:rPr lang="el-GR" noProof="0"/>
              <a:t>Πέμπτου επιπέδου</a:t>
            </a:r>
          </a:p>
        </p:txBody>
      </p:sp>
      <p:sp>
        <p:nvSpPr>
          <p:cNvPr id="7" name="Θέση ημερομηνίας 6"/>
          <p:cNvSpPr>
            <a:spLocks noGrp="1"/>
          </p:cNvSpPr>
          <p:nvPr>
            <p:ph type="dt" sz="half" idx="10"/>
          </p:nvPr>
        </p:nvSpPr>
        <p:spPr/>
        <p:txBody>
          <a:bodyPr rtlCol="0"/>
          <a:lstStyle/>
          <a:p>
            <a:pPr rtl="0"/>
            <a:fld id="{A0DB36A7-F304-4C43-9713-854E8FD8E66E}" type="datetime1">
              <a:rPr lang="el-GR" noProof="0" smtClean="0"/>
              <a:t>1/7/2024</a:t>
            </a:fld>
            <a:endParaRPr lang="el-GR" noProof="0"/>
          </a:p>
        </p:txBody>
      </p:sp>
      <p:sp>
        <p:nvSpPr>
          <p:cNvPr id="8" name="Θέση υποσέλιδου 7"/>
          <p:cNvSpPr>
            <a:spLocks noGrp="1"/>
          </p:cNvSpPr>
          <p:nvPr>
            <p:ph type="ftr" sz="quarter" idx="11"/>
          </p:nvPr>
        </p:nvSpPr>
        <p:spPr/>
        <p:txBody>
          <a:bodyPr rtlCol="0"/>
          <a:lstStyle/>
          <a:p>
            <a:pPr rtl="0"/>
            <a:endParaRPr lang="el-GR" noProof="0"/>
          </a:p>
        </p:txBody>
      </p:sp>
      <p:sp>
        <p:nvSpPr>
          <p:cNvPr id="9" name="Θέση αριθμού διαφάνειας 8"/>
          <p:cNvSpPr>
            <a:spLocks noGrp="1"/>
          </p:cNvSpPr>
          <p:nvPr>
            <p:ph type="sldNum" sz="quarter" idx="12"/>
          </p:nvPr>
        </p:nvSpPr>
        <p:spPr/>
        <p:txBody>
          <a:bodyPr rtlCol="0"/>
          <a:lstStyle/>
          <a:p>
            <a:pPr rtl="0"/>
            <a:fld id="{D57F1E4F-1CFF-5643-939E-217C01CDF565}" type="slidenum">
              <a:rPr lang="el-GR" noProof="0" smtClean="0"/>
              <a:pPr/>
              <a:t>‹#›</a:t>
            </a:fld>
            <a:endParaRPr lang="el-GR" noProof="0"/>
          </a:p>
        </p:txBody>
      </p:sp>
    </p:spTree>
    <p:extLst>
      <p:ext uri="{BB962C8B-B14F-4D97-AF65-F5344CB8AC3E}">
        <p14:creationId xmlns:p14="http://schemas.microsoft.com/office/powerpoint/2010/main" val="14285740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Μόνο τίτλος">
    <p:spTree>
      <p:nvGrpSpPr>
        <p:cNvPr id="1" name=""/>
        <p:cNvGrpSpPr/>
        <p:nvPr/>
      </p:nvGrpSpPr>
      <p:grpSpPr>
        <a:xfrm>
          <a:off x="0" y="0"/>
          <a:ext cx="0" cy="0"/>
          <a:chOff x="0" y="0"/>
          <a:chExt cx="0" cy="0"/>
        </a:xfrm>
      </p:grpSpPr>
      <p:sp>
        <p:nvSpPr>
          <p:cNvPr id="3" name="Θέση ημερομηνίας 2"/>
          <p:cNvSpPr>
            <a:spLocks noGrp="1"/>
          </p:cNvSpPr>
          <p:nvPr>
            <p:ph type="dt" sz="half" idx="10"/>
          </p:nvPr>
        </p:nvSpPr>
        <p:spPr/>
        <p:txBody>
          <a:bodyPr rtlCol="0"/>
          <a:lstStyle/>
          <a:p>
            <a:pPr rtl="0"/>
            <a:fld id="{722CCC3C-F87B-4D2A-BF51-F22AC7A9A790}" type="datetime1">
              <a:rPr lang="el-GR" noProof="0" smtClean="0"/>
              <a:t>1/7/2024</a:t>
            </a:fld>
            <a:endParaRPr lang="el-GR" noProof="0"/>
          </a:p>
        </p:txBody>
      </p:sp>
      <p:sp>
        <p:nvSpPr>
          <p:cNvPr id="4" name="Θέση υποσέλιδου 3"/>
          <p:cNvSpPr>
            <a:spLocks noGrp="1"/>
          </p:cNvSpPr>
          <p:nvPr>
            <p:ph type="ftr" sz="quarter" idx="11"/>
          </p:nvPr>
        </p:nvSpPr>
        <p:spPr/>
        <p:txBody>
          <a:bodyPr rtlCol="0"/>
          <a:lstStyle/>
          <a:p>
            <a:pPr rtl="0"/>
            <a:endParaRPr lang="el-GR" noProof="0"/>
          </a:p>
        </p:txBody>
      </p:sp>
      <p:sp>
        <p:nvSpPr>
          <p:cNvPr id="5" name="Θέση αριθμού διαφάνειας 4"/>
          <p:cNvSpPr>
            <a:spLocks noGrp="1"/>
          </p:cNvSpPr>
          <p:nvPr>
            <p:ph type="sldNum" sz="quarter" idx="12"/>
          </p:nvPr>
        </p:nvSpPr>
        <p:spPr/>
        <p:txBody>
          <a:bodyPr rtlCol="0"/>
          <a:lstStyle/>
          <a:p>
            <a:pPr rtl="0"/>
            <a:fld id="{D57F1E4F-1CFF-5643-939E-217C01CDF565}" type="slidenum">
              <a:rPr lang="el-GR" noProof="0" smtClean="0"/>
              <a:pPr/>
              <a:t>‹#›</a:t>
            </a:fld>
            <a:endParaRPr lang="el-GR" noProof="0"/>
          </a:p>
        </p:txBody>
      </p:sp>
      <p:sp>
        <p:nvSpPr>
          <p:cNvPr id="7" name="Ορθογώνιο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Τίτλος 1"/>
          <p:cNvSpPr>
            <a:spLocks noGrp="1"/>
          </p:cNvSpPr>
          <p:nvPr>
            <p:ph type="title" hasCustomPrompt="1"/>
          </p:nvPr>
        </p:nvSpPr>
        <p:spPr>
          <a:xfrm>
            <a:off x="575894" y="729658"/>
            <a:ext cx="11029616" cy="988332"/>
          </a:xfrm>
        </p:spPr>
        <p:txBody>
          <a:bodyPr rtlCol="0"/>
          <a:lstStyle/>
          <a:p>
            <a:pPr rtl="0"/>
            <a:r>
              <a:rPr lang="el-GR" noProof="0"/>
              <a:t>Κάντε κλικ για να επεξεργαστείτε το Στυλ κύριου τίτλου</a:t>
            </a:r>
          </a:p>
        </p:txBody>
      </p:sp>
    </p:spTree>
    <p:extLst>
      <p:ext uri="{BB962C8B-B14F-4D97-AF65-F5344CB8AC3E}">
        <p14:creationId xmlns:p14="http://schemas.microsoft.com/office/powerpoint/2010/main" val="11643182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Κενό">
    <p:spTree>
      <p:nvGrpSpPr>
        <p:cNvPr id="1" name=""/>
        <p:cNvGrpSpPr/>
        <p:nvPr/>
      </p:nvGrpSpPr>
      <p:grpSpPr>
        <a:xfrm>
          <a:off x="0" y="0"/>
          <a:ext cx="0" cy="0"/>
          <a:chOff x="0" y="0"/>
          <a:chExt cx="0" cy="0"/>
        </a:xfrm>
      </p:grpSpPr>
      <p:sp>
        <p:nvSpPr>
          <p:cNvPr id="2" name="Θέση ημερομηνίας 1"/>
          <p:cNvSpPr>
            <a:spLocks noGrp="1"/>
          </p:cNvSpPr>
          <p:nvPr>
            <p:ph type="dt" sz="half" idx="10"/>
          </p:nvPr>
        </p:nvSpPr>
        <p:spPr/>
        <p:txBody>
          <a:bodyPr rtlCol="0"/>
          <a:lstStyle/>
          <a:p>
            <a:pPr rtl="0"/>
            <a:fld id="{A933C5AD-5A5D-4BE4-A3AF-A1F44AA1602F}" type="datetime1">
              <a:rPr lang="el-GR" noProof="0" smtClean="0"/>
              <a:t>1/7/2024</a:t>
            </a:fld>
            <a:endParaRPr lang="el-GR" noProof="0"/>
          </a:p>
        </p:txBody>
      </p:sp>
      <p:sp>
        <p:nvSpPr>
          <p:cNvPr id="3" name="Θέση υποσέλιδου 2"/>
          <p:cNvSpPr>
            <a:spLocks noGrp="1"/>
          </p:cNvSpPr>
          <p:nvPr>
            <p:ph type="ftr" sz="quarter" idx="11"/>
          </p:nvPr>
        </p:nvSpPr>
        <p:spPr/>
        <p:txBody>
          <a:bodyPr rtlCol="0"/>
          <a:lstStyle/>
          <a:p>
            <a:pPr rtl="0"/>
            <a:endParaRPr lang="el-GR" noProof="0"/>
          </a:p>
        </p:txBody>
      </p:sp>
      <p:sp>
        <p:nvSpPr>
          <p:cNvPr id="4" name="Θέση αριθμού διαφάνειας 3"/>
          <p:cNvSpPr>
            <a:spLocks noGrp="1"/>
          </p:cNvSpPr>
          <p:nvPr>
            <p:ph type="sldNum" sz="quarter" idx="12"/>
          </p:nvPr>
        </p:nvSpPr>
        <p:spPr/>
        <p:txBody>
          <a:bodyPr rtlCol="0"/>
          <a:lstStyle/>
          <a:p>
            <a:pPr rtl="0"/>
            <a:fld id="{D57F1E4F-1CFF-5643-939E-217C01CDF565}" type="slidenum">
              <a:rPr lang="el-GR" noProof="0" smtClean="0"/>
              <a:pPr/>
              <a:t>‹#›</a:t>
            </a:fld>
            <a:endParaRPr lang="el-GR" noProof="0"/>
          </a:p>
        </p:txBody>
      </p:sp>
    </p:spTree>
    <p:extLst>
      <p:ext uri="{BB962C8B-B14F-4D97-AF65-F5344CB8AC3E}">
        <p14:creationId xmlns:p14="http://schemas.microsoft.com/office/powerpoint/2010/main" val="34126904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Περιεχόμενο με λεζάντα">
    <p:spTree>
      <p:nvGrpSpPr>
        <p:cNvPr id="1" name=""/>
        <p:cNvGrpSpPr/>
        <p:nvPr/>
      </p:nvGrpSpPr>
      <p:grpSpPr>
        <a:xfrm>
          <a:off x="0" y="0"/>
          <a:ext cx="0" cy="0"/>
          <a:chOff x="0" y="0"/>
          <a:chExt cx="0" cy="0"/>
        </a:xfrm>
      </p:grpSpPr>
      <p:sp>
        <p:nvSpPr>
          <p:cNvPr id="9" name="Ορθογώνιο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Τίτλος 1"/>
          <p:cNvSpPr>
            <a:spLocks noGrp="1"/>
          </p:cNvSpPr>
          <p:nvPr>
            <p:ph type="title" hasCustomPrompt="1"/>
          </p:nvPr>
        </p:nvSpPr>
        <p:spPr>
          <a:xfrm>
            <a:off x="581192" y="5262296"/>
            <a:ext cx="4909445" cy="689514"/>
          </a:xfrm>
        </p:spPr>
        <p:txBody>
          <a:bodyPr rtlCol="0" anchor="ctr"/>
          <a:lstStyle>
            <a:lvl1pPr algn="l">
              <a:defRPr sz="2000" b="0">
                <a:solidFill>
                  <a:schemeClr val="accent1">
                    <a:lumMod val="75000"/>
                    <a:lumOff val="25000"/>
                  </a:schemeClr>
                </a:solidFill>
              </a:defRPr>
            </a:lvl1pPr>
          </a:lstStyle>
          <a:p>
            <a:pPr rtl="0"/>
            <a:r>
              <a:rPr lang="el-GR" noProof="0"/>
              <a:t>Κάντε κλικ για να επεξεργαστείτε το Στυλ κύριου τίτλου</a:t>
            </a:r>
          </a:p>
        </p:txBody>
      </p:sp>
      <p:sp>
        <p:nvSpPr>
          <p:cNvPr id="3" name="Θέση περιεχομένου 2"/>
          <p:cNvSpPr>
            <a:spLocks noGrp="1"/>
          </p:cNvSpPr>
          <p:nvPr>
            <p:ph idx="1" hasCustomPrompt="1"/>
          </p:nvPr>
        </p:nvSpPr>
        <p:spPr>
          <a:xfrm>
            <a:off x="447816" y="601200"/>
            <a:ext cx="11292840" cy="4204800"/>
          </a:xfrm>
        </p:spPr>
        <p:txBody>
          <a:bodyPr rtlCol="0"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rtl="0"/>
            <a:r>
              <a:rPr lang="el-GR" noProof="0"/>
              <a:t>Επεξεργασία στυλ κειμένου υποδείγματος</a:t>
            </a:r>
          </a:p>
          <a:p>
            <a:pPr lvl="1" rtl="0"/>
            <a:r>
              <a:rPr lang="el-GR" noProof="0"/>
              <a:t>Δεύτερου επιπέδου</a:t>
            </a:r>
          </a:p>
          <a:p>
            <a:pPr lvl="2" rtl="0"/>
            <a:r>
              <a:rPr lang="el-GR" noProof="0"/>
              <a:t>Τρίτου επιπέδου</a:t>
            </a:r>
          </a:p>
          <a:p>
            <a:pPr lvl="3" rtl="0"/>
            <a:r>
              <a:rPr lang="el-GR" noProof="0"/>
              <a:t>Τέταρτου επιπέδου</a:t>
            </a:r>
          </a:p>
          <a:p>
            <a:pPr lvl="4" rtl="0"/>
            <a:r>
              <a:rPr lang="el-GR" noProof="0"/>
              <a:t>Πέμπτου επιπέδου</a:t>
            </a:r>
          </a:p>
        </p:txBody>
      </p:sp>
      <p:sp>
        <p:nvSpPr>
          <p:cNvPr id="4" name="Θέση κειμένου 3"/>
          <p:cNvSpPr>
            <a:spLocks noGrp="1"/>
          </p:cNvSpPr>
          <p:nvPr>
            <p:ph type="body" sz="half" idx="2" hasCustomPrompt="1"/>
          </p:nvPr>
        </p:nvSpPr>
        <p:spPr>
          <a:xfrm>
            <a:off x="5740823" y="5262296"/>
            <a:ext cx="5869987" cy="689515"/>
          </a:xfrm>
        </p:spPr>
        <p:txBody>
          <a:bodyPr rtlCol="0"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l-GR" noProof="0"/>
              <a:t>Επεξεργασία στυλ κειμένου υποδείγματος</a:t>
            </a:r>
          </a:p>
        </p:txBody>
      </p:sp>
      <p:sp>
        <p:nvSpPr>
          <p:cNvPr id="5" name="Θέση ημερομηνίας 4"/>
          <p:cNvSpPr>
            <a:spLocks noGrp="1"/>
          </p:cNvSpPr>
          <p:nvPr>
            <p:ph type="dt" sz="half" idx="10"/>
          </p:nvPr>
        </p:nvSpPr>
        <p:spPr/>
        <p:txBody>
          <a:bodyPr rtlCol="0"/>
          <a:lstStyle>
            <a:lvl1pPr>
              <a:defRPr>
                <a:solidFill>
                  <a:schemeClr val="accent1">
                    <a:lumMod val="75000"/>
                    <a:lumOff val="25000"/>
                  </a:schemeClr>
                </a:solidFill>
              </a:defRPr>
            </a:lvl1pPr>
          </a:lstStyle>
          <a:p>
            <a:pPr rtl="0"/>
            <a:fld id="{BD281C95-C7DA-4379-BA13-55CE6B660E4D}" type="datetime1">
              <a:rPr lang="el-GR" noProof="0" smtClean="0"/>
              <a:t>1/7/2024</a:t>
            </a:fld>
            <a:endParaRPr lang="el-GR" noProof="0"/>
          </a:p>
        </p:txBody>
      </p:sp>
      <p:sp>
        <p:nvSpPr>
          <p:cNvPr id="6" name="Θέση υποσέλιδου 5"/>
          <p:cNvSpPr>
            <a:spLocks noGrp="1"/>
          </p:cNvSpPr>
          <p:nvPr>
            <p:ph type="ftr" sz="quarter" idx="11"/>
          </p:nvPr>
        </p:nvSpPr>
        <p:spPr/>
        <p:txBody>
          <a:bodyPr rtlCol="0"/>
          <a:lstStyle>
            <a:lvl1pPr>
              <a:defRPr>
                <a:solidFill>
                  <a:schemeClr val="accent1">
                    <a:lumMod val="75000"/>
                    <a:lumOff val="25000"/>
                  </a:schemeClr>
                </a:solidFill>
              </a:defRPr>
            </a:lvl1pPr>
          </a:lstStyle>
          <a:p>
            <a:pPr rtl="0"/>
            <a:endParaRPr lang="el-GR" noProof="0"/>
          </a:p>
        </p:txBody>
      </p:sp>
      <p:sp>
        <p:nvSpPr>
          <p:cNvPr id="7" name="Θέση αριθμού διαφάνειας 6"/>
          <p:cNvSpPr>
            <a:spLocks noGrp="1"/>
          </p:cNvSpPr>
          <p:nvPr>
            <p:ph type="sldNum" sz="quarter" idx="12"/>
          </p:nvPr>
        </p:nvSpPr>
        <p:spPr/>
        <p:txBody>
          <a:bodyPr rtlCol="0"/>
          <a:lstStyle>
            <a:lvl1pPr>
              <a:defRPr>
                <a:solidFill>
                  <a:schemeClr val="accent1">
                    <a:lumMod val="75000"/>
                    <a:lumOff val="25000"/>
                  </a:schemeClr>
                </a:solidFill>
              </a:defRPr>
            </a:lvl1pPr>
          </a:lstStyle>
          <a:p>
            <a:pPr rtl="0"/>
            <a:fld id="{D57F1E4F-1CFF-5643-939E-217C01CDF565}" type="slidenum">
              <a:rPr lang="el-GR" noProof="0" smtClean="0"/>
              <a:pPr/>
              <a:t>‹#›</a:t>
            </a:fld>
            <a:endParaRPr lang="el-GR" noProof="0"/>
          </a:p>
        </p:txBody>
      </p:sp>
    </p:spTree>
    <p:extLst>
      <p:ext uri="{BB962C8B-B14F-4D97-AF65-F5344CB8AC3E}">
        <p14:creationId xmlns:p14="http://schemas.microsoft.com/office/powerpoint/2010/main" val="29232962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Εικόνα με λεζάντα">
    <p:spTree>
      <p:nvGrpSpPr>
        <p:cNvPr id="1" name=""/>
        <p:cNvGrpSpPr/>
        <p:nvPr/>
      </p:nvGrpSpPr>
      <p:grpSpPr>
        <a:xfrm>
          <a:off x="0" y="0"/>
          <a:ext cx="0" cy="0"/>
          <a:chOff x="0" y="0"/>
          <a:chExt cx="0" cy="0"/>
        </a:xfrm>
      </p:grpSpPr>
      <p:sp>
        <p:nvSpPr>
          <p:cNvPr id="2" name="Τίτλος 1"/>
          <p:cNvSpPr>
            <a:spLocks noGrp="1"/>
          </p:cNvSpPr>
          <p:nvPr>
            <p:ph type="title" hasCustomPrompt="1"/>
          </p:nvPr>
        </p:nvSpPr>
        <p:spPr>
          <a:xfrm>
            <a:off x="581193" y="4693389"/>
            <a:ext cx="11029616" cy="566738"/>
          </a:xfrm>
        </p:spPr>
        <p:txBody>
          <a:bodyPr rtlCol="0" anchor="b">
            <a:normAutofit/>
          </a:bodyPr>
          <a:lstStyle>
            <a:lvl1pPr algn="l">
              <a:defRPr sz="2400" b="0">
                <a:solidFill>
                  <a:schemeClr val="accent1"/>
                </a:solidFill>
              </a:defRPr>
            </a:lvl1pPr>
          </a:lstStyle>
          <a:p>
            <a:pPr rtl="0"/>
            <a:r>
              <a:rPr lang="el-GR" noProof="0"/>
              <a:t>Κάντε κλικ για να επεξεργαστείτε το Στυλ κύριου τίτλου</a:t>
            </a:r>
          </a:p>
        </p:txBody>
      </p:sp>
      <p:sp>
        <p:nvSpPr>
          <p:cNvPr id="3" name="Θέση εικόνας 2"/>
          <p:cNvSpPr>
            <a:spLocks noGrp="1" noChangeAspect="1"/>
          </p:cNvSpPr>
          <p:nvPr>
            <p:ph type="pic" idx="1" hasCustomPrompt="1"/>
          </p:nvPr>
        </p:nvSpPr>
        <p:spPr>
          <a:xfrm>
            <a:off x="447817" y="599725"/>
            <a:ext cx="11290859" cy="3557252"/>
          </a:xfrm>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el-GR" noProof="0"/>
              <a:t>Κάντε κλικ στο εικονίδιο για να προσθέσετε μια εικόνα</a:t>
            </a:r>
          </a:p>
        </p:txBody>
      </p:sp>
      <p:sp>
        <p:nvSpPr>
          <p:cNvPr id="4" name="Θέση κειμένου 3"/>
          <p:cNvSpPr>
            <a:spLocks noGrp="1"/>
          </p:cNvSpPr>
          <p:nvPr>
            <p:ph type="body" sz="half" idx="2" hasCustomPrompt="1"/>
          </p:nvPr>
        </p:nvSpPr>
        <p:spPr>
          <a:xfrm>
            <a:off x="581192" y="5260127"/>
            <a:ext cx="11029617" cy="598671"/>
          </a:xfrm>
        </p:spPr>
        <p:txBody>
          <a:bodyPr rtlCol="0">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l-GR" noProof="0"/>
              <a:t>Επεξεργασία στυλ κειμένου υποδείγματος</a:t>
            </a:r>
          </a:p>
        </p:txBody>
      </p:sp>
      <p:sp>
        <p:nvSpPr>
          <p:cNvPr id="5" name="Θέση ημερομηνίας 4"/>
          <p:cNvSpPr>
            <a:spLocks noGrp="1"/>
          </p:cNvSpPr>
          <p:nvPr>
            <p:ph type="dt" sz="half" idx="10"/>
          </p:nvPr>
        </p:nvSpPr>
        <p:spPr/>
        <p:txBody>
          <a:bodyPr rtlCol="0"/>
          <a:lstStyle/>
          <a:p>
            <a:pPr rtl="0"/>
            <a:fld id="{37B00D55-54B2-4D84-9E21-6F24818E2801}" type="datetime1">
              <a:rPr lang="el-GR" noProof="0" smtClean="0"/>
              <a:t>1/7/2024</a:t>
            </a:fld>
            <a:endParaRPr lang="el-GR" noProof="0"/>
          </a:p>
        </p:txBody>
      </p:sp>
      <p:sp>
        <p:nvSpPr>
          <p:cNvPr id="6" name="Θέση υποσέλιδου 5"/>
          <p:cNvSpPr>
            <a:spLocks noGrp="1"/>
          </p:cNvSpPr>
          <p:nvPr>
            <p:ph type="ftr" sz="quarter" idx="11"/>
          </p:nvPr>
        </p:nvSpPr>
        <p:spPr/>
        <p:txBody>
          <a:bodyPr rtlCol="0"/>
          <a:lstStyle/>
          <a:p>
            <a:pPr rtl="0"/>
            <a:endParaRPr lang="el-GR" noProof="0"/>
          </a:p>
        </p:txBody>
      </p:sp>
      <p:sp>
        <p:nvSpPr>
          <p:cNvPr id="7" name="Θέση αριθμού διαφάνειας 6"/>
          <p:cNvSpPr>
            <a:spLocks noGrp="1"/>
          </p:cNvSpPr>
          <p:nvPr>
            <p:ph type="sldNum" sz="quarter" idx="12"/>
          </p:nvPr>
        </p:nvSpPr>
        <p:spPr/>
        <p:txBody>
          <a:bodyPr rtlCol="0"/>
          <a:lstStyle/>
          <a:p>
            <a:pPr rtl="0"/>
            <a:fld id="{D57F1E4F-1CFF-5643-939E-217C01CDF565}" type="slidenum">
              <a:rPr lang="el-GR" noProof="0" smtClean="0"/>
              <a:pPr/>
              <a:t>‹#›</a:t>
            </a:fld>
            <a:endParaRPr lang="el-GR" noProof="0"/>
          </a:p>
        </p:txBody>
      </p:sp>
    </p:spTree>
    <p:extLst>
      <p:ext uri="{BB962C8B-B14F-4D97-AF65-F5344CB8AC3E}">
        <p14:creationId xmlns:p14="http://schemas.microsoft.com/office/powerpoint/2010/main" val="12808037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Θέση τίτλου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pPr rtl="0"/>
            <a:r>
              <a:rPr lang="el-GR" noProof="0"/>
              <a:t>Κάντε κλικ για να επεξεργαστείτε το Στυλ κύριου τίτλου</a:t>
            </a:r>
          </a:p>
        </p:txBody>
      </p:sp>
      <p:sp>
        <p:nvSpPr>
          <p:cNvPr id="3" name="Θέση κειμένου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rtl="0"/>
            <a:r>
              <a:rPr lang="el-GR" noProof="0"/>
              <a:t>Επεξεργασία στυλ κειμένου υποδείγματος</a:t>
            </a:r>
          </a:p>
          <a:p>
            <a:pPr lvl="1" rtl="0"/>
            <a:r>
              <a:rPr lang="el-GR" noProof="0"/>
              <a:t>Δεύτερου επιπέδου</a:t>
            </a:r>
          </a:p>
          <a:p>
            <a:pPr lvl="2" rtl="0"/>
            <a:r>
              <a:rPr lang="el-GR" noProof="0"/>
              <a:t>Τρίτου επιπέδου</a:t>
            </a:r>
          </a:p>
          <a:p>
            <a:pPr lvl="3" rtl="0"/>
            <a:r>
              <a:rPr lang="el-GR" noProof="0"/>
              <a:t>Τέταρτου επιπέδου</a:t>
            </a:r>
          </a:p>
          <a:p>
            <a:pPr lvl="4" rtl="0"/>
            <a:r>
              <a:rPr lang="el-GR" noProof="0"/>
              <a:t>Πέμπτου επιπέδου</a:t>
            </a:r>
          </a:p>
        </p:txBody>
      </p:sp>
      <p:sp>
        <p:nvSpPr>
          <p:cNvPr id="4" name="Θέση ημερομηνίας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latin typeface="Calibri" panose="020F0502020204030204" pitchFamily="34" charset="0"/>
                <a:cs typeface="Calibri" panose="020F0502020204030204" pitchFamily="34" charset="0"/>
              </a:defRPr>
            </a:lvl1pPr>
          </a:lstStyle>
          <a:p>
            <a:fld id="{260B3263-368D-4C77-8BC0-7F24AC002C4D}" type="datetime1">
              <a:rPr lang="el-GR" noProof="0" smtClean="0"/>
              <a:t>1/7/2024</a:t>
            </a:fld>
            <a:endParaRPr lang="el-GR" noProof="0">
              <a:latin typeface="Calibri" panose="020F0502020204030204" pitchFamily="34" charset="0"/>
              <a:cs typeface="Calibri" panose="020F0502020204030204" pitchFamily="34" charset="0"/>
            </a:endParaRPr>
          </a:p>
        </p:txBody>
      </p:sp>
      <p:sp>
        <p:nvSpPr>
          <p:cNvPr id="5" name="Θέση υποσέλιδου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latin typeface="Calibri" panose="020F0502020204030204" pitchFamily="34" charset="0"/>
                <a:cs typeface="Calibri" panose="020F0502020204030204" pitchFamily="34" charset="0"/>
              </a:defRPr>
            </a:lvl1pPr>
          </a:lstStyle>
          <a:p>
            <a:endParaRPr lang="el-GR" noProof="0">
              <a:latin typeface="Calibri" panose="020F0502020204030204" pitchFamily="34" charset="0"/>
              <a:cs typeface="Calibri" panose="020F0502020204030204" pitchFamily="34" charset="0"/>
            </a:endParaRPr>
          </a:p>
        </p:txBody>
      </p:sp>
      <p:sp>
        <p:nvSpPr>
          <p:cNvPr id="6" name="Θέση αριθμού διαφάνειας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latin typeface="Calibri" panose="020F0502020204030204" pitchFamily="34" charset="0"/>
                <a:cs typeface="Calibri" panose="020F0502020204030204" pitchFamily="34" charset="0"/>
              </a:defRPr>
            </a:lvl1pPr>
          </a:lstStyle>
          <a:p>
            <a:fld id="{D57F1E4F-1CFF-5643-939E-217C01CDF565}" type="slidenum">
              <a:rPr lang="el-GR" noProof="0" smtClean="0"/>
              <a:pPr/>
              <a:t>‹#›</a:t>
            </a:fld>
            <a:endParaRPr lang="el-GR" noProof="0">
              <a:latin typeface="Calibri" panose="020F0502020204030204" pitchFamily="34" charset="0"/>
              <a:cs typeface="Calibri" panose="020F0502020204030204" pitchFamily="34" charset="0"/>
            </a:endParaRPr>
          </a:p>
        </p:txBody>
      </p:sp>
      <p:sp>
        <p:nvSpPr>
          <p:cNvPr id="9" name="Ορθογώνιο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Ορθογώνιο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Ορθογώνιο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8285554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sldNum="0" hdr="0" ftr="0" dt="0"/>
  <p:txStyles>
    <p:titleStyle>
      <a:lvl1pPr algn="l" defTabSz="457200" rtl="0" eaLnBrk="1" latinLnBrk="0" hangingPunct="1">
        <a:spcBef>
          <a:spcPct val="0"/>
        </a:spcBef>
        <a:buNone/>
        <a:defRPr sz="2800" b="0" kern="1200" cap="all">
          <a:solidFill>
            <a:schemeClr val="bg1"/>
          </a:solidFill>
          <a:latin typeface="Calibri" panose="020F0502020204030204" pitchFamily="34" charset="0"/>
          <a:ea typeface="+mj-ea"/>
          <a:cs typeface="Calibri" panose="020F0502020204030204"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Calibri" panose="020F0502020204030204" pitchFamily="34" charset="0"/>
          <a:ea typeface="+mn-ea"/>
          <a:cs typeface="Calibri" panose="020F0502020204030204" pitchFamily="34" charset="0"/>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Calibri" panose="020F0502020204030204" pitchFamily="34" charset="0"/>
          <a:ea typeface="+mn-ea"/>
          <a:cs typeface="Calibri" panose="020F0502020204030204" pitchFamily="34" charset="0"/>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Calibri" panose="020F0502020204030204" pitchFamily="34" charset="0"/>
          <a:ea typeface="+mn-ea"/>
          <a:cs typeface="Calibri" panose="020F0502020204030204" pitchFamily="34" charset="0"/>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Calibri" panose="020F0502020204030204" pitchFamily="34" charset="0"/>
          <a:ea typeface="+mn-ea"/>
          <a:cs typeface="Calibri" panose="020F0502020204030204" pitchFamily="34" charset="0"/>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Calibri" panose="020F0502020204030204" pitchFamily="34" charset="0"/>
          <a:ea typeface="+mn-ea"/>
          <a:cs typeface="Calibri" panose="020F0502020204030204" pitchFamily="34" charset="0"/>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4.xml"/><Relationship Id="rId4" Type="http://schemas.openxmlformats.org/officeDocument/2006/relationships/image" Target="../media/image41.png"/></Relationships>
</file>

<file path=ppt/slides/_rels/slide1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Ορθογώνιο 14">
            <a:extLst>
              <a:ext uri="{FF2B5EF4-FFF2-40B4-BE49-F238E27FC236}">
                <a16:creationId xmlns:a16="http://schemas.microsoft.com/office/drawing/2014/main" id="{493D4EDA-58E0-40CC-B3CA-14CDEB349D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l-GR">
              <a:latin typeface="Calibri" panose="020F0502020204030204" pitchFamily="34" charset="0"/>
            </a:endParaRPr>
          </a:p>
        </p:txBody>
      </p:sp>
      <p:pic>
        <p:nvPicPr>
          <p:cNvPr id="7" name="Εικόνα 6" descr="Ψηφιακές συνδέσεις">
            <a:extLst>
              <a:ext uri="{FF2B5EF4-FFF2-40B4-BE49-F238E27FC236}">
                <a16:creationId xmlns:a16="http://schemas.microsoft.com/office/drawing/2014/main" id="{3840F91C-EDD0-4D4E-A4AB-E6C77856C88C}"/>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13265" t="9091" r="3502" b="-1"/>
          <a:stretch/>
        </p:blipFill>
        <p:spPr>
          <a:xfrm>
            <a:off x="20" y="10"/>
            <a:ext cx="12191980" cy="6857990"/>
          </a:xfrm>
          <a:prstGeom prst="rect">
            <a:avLst/>
          </a:prstGeom>
        </p:spPr>
      </p:pic>
      <p:grpSp>
        <p:nvGrpSpPr>
          <p:cNvPr id="17" name="Ομάδα 16">
            <a:extLst>
              <a:ext uri="{FF2B5EF4-FFF2-40B4-BE49-F238E27FC236}">
                <a16:creationId xmlns:a16="http://schemas.microsoft.com/office/drawing/2014/main" id="{AA9EB0BC-A85E-4C26-B355-5DFCEF6CCB4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18" name="Ορθογώνιο 17">
              <a:extLst>
                <a:ext uri="{FF2B5EF4-FFF2-40B4-BE49-F238E27FC236}">
                  <a16:creationId xmlns:a16="http://schemas.microsoft.com/office/drawing/2014/main" id="{3643E56B-BD42-413D-B17D-7958270F5DE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l-GR"/>
            </a:p>
          </p:txBody>
        </p:sp>
        <p:sp>
          <p:nvSpPr>
            <p:cNvPr id="19" name="Ορθογώνιο 18">
              <a:extLst>
                <a:ext uri="{FF2B5EF4-FFF2-40B4-BE49-F238E27FC236}">
                  <a16:creationId xmlns:a16="http://schemas.microsoft.com/office/drawing/2014/main" id="{96C04F74-9467-4FA5-95DC-8D481A29740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l-GR"/>
            </a:p>
          </p:txBody>
        </p:sp>
        <p:sp>
          <p:nvSpPr>
            <p:cNvPr id="20" name="Ορθογώνιο 19">
              <a:extLst>
                <a:ext uri="{FF2B5EF4-FFF2-40B4-BE49-F238E27FC236}">
                  <a16:creationId xmlns:a16="http://schemas.microsoft.com/office/drawing/2014/main" id="{D73DE1C3-5C37-42E9-A3F0-256F1938327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l-GR"/>
            </a:p>
          </p:txBody>
        </p:sp>
      </p:grpSp>
      <p:sp>
        <p:nvSpPr>
          <p:cNvPr id="22" name="Ορθογώνιο 21">
            <a:extLst>
              <a:ext uri="{FF2B5EF4-FFF2-40B4-BE49-F238E27FC236}">
                <a16:creationId xmlns:a16="http://schemas.microsoft.com/office/drawing/2014/main" id="{4A2E7EC3-E07C-46CE-9B25-41865A506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p:cNvSpPr>
          <p:nvPr>
            <p:extLst>
              <p:ext uri="{386F3935-93C4-4BCD-93E2-E3B085C9AB24}">
                <p16:designElem xmlns:p16="http://schemas.microsoft.com/office/powerpoint/2015/main" val="1"/>
              </p:ext>
            </p:extLst>
          </p:nvPr>
        </p:nvSpPr>
        <p:spPr>
          <a:xfrm>
            <a:off x="448732" y="4428067"/>
            <a:ext cx="11260667" cy="1962497"/>
          </a:xfrm>
          <a:prstGeom prst="rect">
            <a:avLst/>
          </a:prstGeom>
          <a:solidFill>
            <a:schemeClr val="accent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a:lstStyle/>
          <a:p>
            <a:endParaRPr lang="el-GR"/>
          </a:p>
        </p:txBody>
      </p:sp>
      <p:sp>
        <p:nvSpPr>
          <p:cNvPr id="2" name="Τίτλος 1">
            <a:extLst>
              <a:ext uri="{FF2B5EF4-FFF2-40B4-BE49-F238E27FC236}">
                <a16:creationId xmlns:a16="http://schemas.microsoft.com/office/drawing/2014/main" id="{C02C5318-1A1E-49D0-B2E2-A4B0FA9E8A40}"/>
              </a:ext>
            </a:extLst>
          </p:cNvPr>
          <p:cNvSpPr>
            <a:spLocks noGrp="1"/>
          </p:cNvSpPr>
          <p:nvPr>
            <p:ph type="ctrTitle"/>
          </p:nvPr>
        </p:nvSpPr>
        <p:spPr>
          <a:xfrm>
            <a:off x="581191" y="4572000"/>
            <a:ext cx="10993549" cy="895244"/>
          </a:xfrm>
        </p:spPr>
        <p:txBody>
          <a:bodyPr rtlCol="0">
            <a:noAutofit/>
          </a:bodyPr>
          <a:lstStyle/>
          <a:p>
            <a:pPr rtl="0"/>
            <a:r>
              <a:rPr lang="en-US" sz="5400" dirty="0">
                <a:solidFill>
                  <a:schemeClr val="bg1"/>
                </a:solidFill>
              </a:rPr>
              <a:t>Underground Communications</a:t>
            </a:r>
            <a:endParaRPr lang="el-GR" sz="5400" dirty="0">
              <a:solidFill>
                <a:schemeClr val="bg1"/>
              </a:solidFill>
            </a:endParaRPr>
          </a:p>
        </p:txBody>
      </p:sp>
      <p:sp>
        <p:nvSpPr>
          <p:cNvPr id="3" name="Υπότιτλος 2">
            <a:extLst>
              <a:ext uri="{FF2B5EF4-FFF2-40B4-BE49-F238E27FC236}">
                <a16:creationId xmlns:a16="http://schemas.microsoft.com/office/drawing/2014/main" id="{48B6CF59-4E5B-494D-A2F7-97ADD01E6497}"/>
              </a:ext>
            </a:extLst>
          </p:cNvPr>
          <p:cNvSpPr>
            <a:spLocks noGrp="1"/>
          </p:cNvSpPr>
          <p:nvPr>
            <p:ph type="subTitle" idx="1"/>
          </p:nvPr>
        </p:nvSpPr>
        <p:spPr>
          <a:xfrm>
            <a:off x="581194" y="5467246"/>
            <a:ext cx="10993546" cy="484822"/>
          </a:xfrm>
        </p:spPr>
        <p:txBody>
          <a:bodyPr rtlCol="0">
            <a:normAutofit/>
          </a:bodyPr>
          <a:lstStyle/>
          <a:p>
            <a:pPr rtl="0"/>
            <a:r>
              <a:rPr lang="en-US" dirty="0">
                <a:solidFill>
                  <a:srgbClr val="7CEBFF"/>
                </a:solidFill>
              </a:rPr>
              <a:t>A Literature review</a:t>
            </a:r>
            <a:endParaRPr lang="el-GR" dirty="0">
              <a:solidFill>
                <a:srgbClr val="7CEBFF"/>
              </a:solidFill>
            </a:endParaRPr>
          </a:p>
        </p:txBody>
      </p:sp>
    </p:spTree>
    <p:extLst>
      <p:ext uri="{BB962C8B-B14F-4D97-AF65-F5344CB8AC3E}">
        <p14:creationId xmlns:p14="http://schemas.microsoft.com/office/powerpoint/2010/main" val="14877007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729488-AB3E-7D25-6D1A-851CEA1CD6C9}"/>
              </a:ext>
            </a:extLst>
          </p:cNvPr>
          <p:cNvSpPr>
            <a:spLocks noGrp="1"/>
          </p:cNvSpPr>
          <p:nvPr>
            <p:ph type="title"/>
          </p:nvPr>
        </p:nvSpPr>
        <p:spPr/>
        <p:txBody>
          <a:bodyPr>
            <a:normAutofit fontScale="90000"/>
          </a:bodyPr>
          <a:lstStyle/>
          <a:p>
            <a:r>
              <a:rPr lang="en-US" dirty="0"/>
              <a:t>Autonomous Mobile Radios for Enhancing Wireless Communications through Wireless Tethering in Tunnel-Like Environments</a:t>
            </a:r>
            <a:endParaRPr lang="el-GR" dirty="0"/>
          </a:p>
        </p:txBody>
      </p:sp>
      <p:sp>
        <p:nvSpPr>
          <p:cNvPr id="3" name="Content Placeholder 2">
            <a:extLst>
              <a:ext uri="{FF2B5EF4-FFF2-40B4-BE49-F238E27FC236}">
                <a16:creationId xmlns:a16="http://schemas.microsoft.com/office/drawing/2014/main" id="{207DA2C1-27E1-AE52-C42E-5E9420200DB1}"/>
              </a:ext>
            </a:extLst>
          </p:cNvPr>
          <p:cNvSpPr>
            <a:spLocks noGrp="1"/>
          </p:cNvSpPr>
          <p:nvPr>
            <p:ph idx="1"/>
          </p:nvPr>
        </p:nvSpPr>
        <p:spPr>
          <a:xfrm>
            <a:off x="373724" y="5174899"/>
            <a:ext cx="11444552" cy="1013800"/>
          </a:xfrm>
        </p:spPr>
        <p:txBody>
          <a:bodyPr/>
          <a:lstStyle/>
          <a:p>
            <a:r>
              <a:rPr lang="el-GR" dirty="0">
                <a:latin typeface="Lato" panose="020F0502020204030203" pitchFamily="34" charset="0"/>
                <a:ea typeface="Lato" panose="020F0502020204030203" pitchFamily="34" charset="0"/>
                <a:cs typeface="Lato" panose="020F0502020204030203" pitchFamily="34" charset="0"/>
              </a:rPr>
              <a:t>ένας αλγόριθμος ασύρματης πρόσδεσης που βασίζεται σε RSS για μια αλυσίδα AMR που εξερευνά υπόγεια περιβάλλοντα. Αυτός ο αλγόριθμος στοχεύει να διασφαλίσει ότι τα AMR διατηρούν αποτελεσματική ασύρματη επικοινωνία ενώ κινούνται μέσα από σήραγγες με πολλαπλές στροφές και γωνίες</a:t>
            </a:r>
          </a:p>
        </p:txBody>
      </p:sp>
      <p:pic>
        <p:nvPicPr>
          <p:cNvPr id="5" name="Picture 4">
            <a:extLst>
              <a:ext uri="{FF2B5EF4-FFF2-40B4-BE49-F238E27FC236}">
                <a16:creationId xmlns:a16="http://schemas.microsoft.com/office/drawing/2014/main" id="{3E2968C2-83C4-4A0F-1082-11EAA0FD20CF}"/>
              </a:ext>
            </a:extLst>
          </p:cNvPr>
          <p:cNvPicPr>
            <a:picLocks noChangeAspect="1"/>
          </p:cNvPicPr>
          <p:nvPr/>
        </p:nvPicPr>
        <p:blipFill>
          <a:blip r:embed="rId2"/>
          <a:stretch>
            <a:fillRect/>
          </a:stretch>
        </p:blipFill>
        <p:spPr>
          <a:xfrm>
            <a:off x="923637" y="2120932"/>
            <a:ext cx="2955636" cy="2726072"/>
          </a:xfrm>
          <a:prstGeom prst="rect">
            <a:avLst/>
          </a:prstGeom>
        </p:spPr>
      </p:pic>
      <p:pic>
        <p:nvPicPr>
          <p:cNvPr id="7" name="Picture 6">
            <a:extLst>
              <a:ext uri="{FF2B5EF4-FFF2-40B4-BE49-F238E27FC236}">
                <a16:creationId xmlns:a16="http://schemas.microsoft.com/office/drawing/2014/main" id="{05B20C0F-2D79-B29B-C112-D811F047D263}"/>
              </a:ext>
            </a:extLst>
          </p:cNvPr>
          <p:cNvPicPr>
            <a:picLocks noChangeAspect="1"/>
          </p:cNvPicPr>
          <p:nvPr/>
        </p:nvPicPr>
        <p:blipFill>
          <a:blip r:embed="rId3"/>
          <a:stretch>
            <a:fillRect/>
          </a:stretch>
        </p:blipFill>
        <p:spPr>
          <a:xfrm>
            <a:off x="7423795" y="1850295"/>
            <a:ext cx="4187012" cy="2176759"/>
          </a:xfrm>
          <a:prstGeom prst="rect">
            <a:avLst/>
          </a:prstGeom>
        </p:spPr>
      </p:pic>
      <p:pic>
        <p:nvPicPr>
          <p:cNvPr id="9" name="Picture 8">
            <a:extLst>
              <a:ext uri="{FF2B5EF4-FFF2-40B4-BE49-F238E27FC236}">
                <a16:creationId xmlns:a16="http://schemas.microsoft.com/office/drawing/2014/main" id="{19F993F6-B86C-E29D-156B-9EECD44593CF}"/>
              </a:ext>
            </a:extLst>
          </p:cNvPr>
          <p:cNvPicPr>
            <a:picLocks noChangeAspect="1"/>
          </p:cNvPicPr>
          <p:nvPr/>
        </p:nvPicPr>
        <p:blipFill>
          <a:blip r:embed="rId4"/>
          <a:stretch>
            <a:fillRect/>
          </a:stretch>
        </p:blipFill>
        <p:spPr>
          <a:xfrm>
            <a:off x="4845104" y="2135523"/>
            <a:ext cx="1612860" cy="2619808"/>
          </a:xfrm>
          <a:prstGeom prst="rect">
            <a:avLst/>
          </a:prstGeom>
        </p:spPr>
      </p:pic>
    </p:spTree>
    <p:extLst>
      <p:ext uri="{BB962C8B-B14F-4D97-AF65-F5344CB8AC3E}">
        <p14:creationId xmlns:p14="http://schemas.microsoft.com/office/powerpoint/2010/main" val="14640933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10C0A6-4E22-1708-107B-C1EC7B509676}"/>
              </a:ext>
            </a:extLst>
          </p:cNvPr>
          <p:cNvSpPr>
            <a:spLocks noGrp="1"/>
          </p:cNvSpPr>
          <p:nvPr>
            <p:ph type="title"/>
          </p:nvPr>
        </p:nvSpPr>
        <p:spPr/>
        <p:txBody>
          <a:bodyPr/>
          <a:lstStyle/>
          <a:p>
            <a:r>
              <a:rPr lang="en-US" dirty="0"/>
              <a:t>Measurement of an Uneven Terrain Model for Potential</a:t>
            </a:r>
            <a:r>
              <a:rPr lang="el-GR" dirty="0"/>
              <a:t> </a:t>
            </a:r>
            <a:r>
              <a:rPr lang="en-US" dirty="0"/>
              <a:t>Applications in Caves</a:t>
            </a:r>
            <a:endParaRPr lang="el-GR" dirty="0"/>
          </a:p>
        </p:txBody>
      </p:sp>
      <p:sp>
        <p:nvSpPr>
          <p:cNvPr id="3" name="Content Placeholder 2">
            <a:extLst>
              <a:ext uri="{FF2B5EF4-FFF2-40B4-BE49-F238E27FC236}">
                <a16:creationId xmlns:a16="http://schemas.microsoft.com/office/drawing/2014/main" id="{15662D2C-90F1-20A0-1F7F-66719B5B0644}"/>
              </a:ext>
            </a:extLst>
          </p:cNvPr>
          <p:cNvSpPr>
            <a:spLocks noGrp="1"/>
          </p:cNvSpPr>
          <p:nvPr>
            <p:ph idx="1"/>
          </p:nvPr>
        </p:nvSpPr>
        <p:spPr>
          <a:xfrm>
            <a:off x="581192" y="5162273"/>
            <a:ext cx="11029615" cy="1460535"/>
          </a:xfrm>
        </p:spPr>
        <p:txBody>
          <a:bodyPr>
            <a:normAutofit lnSpcReduction="10000"/>
          </a:bodyPr>
          <a:lstStyle/>
          <a:p>
            <a:r>
              <a:rPr lang="el-GR" dirty="0">
                <a:latin typeface="Lato" panose="020F0502020204030203" pitchFamily="34" charset="0"/>
                <a:ea typeface="Lato" panose="020F0502020204030203" pitchFamily="34" charset="0"/>
                <a:cs typeface="Lato" panose="020F0502020204030203" pitchFamily="34" charset="0"/>
              </a:rPr>
              <a:t>διερεύνηση της ασύρματης επικοινωνίας σε περιβάλλοντα σπηλαίων, τα οποία χαρακτηρίζονται από ανώμαλα εδάφη. Η μελέτη στοχεύει να βελτιώσει την κατανόηση της διάδοσης σήματος σε τόσο πολύπλοκα περιβάλλοντα για να βελτιώσει την αξιοπιστία της ασύρματης επικοινωνίας για διάφορες δραστηριότητες που σχετίζονται με τα σπήλαια, συμπεριλαμβανομένης της εξερεύνησης, των λειτουργιών ασφαλείας και της έρευνας</a:t>
            </a:r>
          </a:p>
        </p:txBody>
      </p:sp>
      <p:pic>
        <p:nvPicPr>
          <p:cNvPr id="5" name="Picture 4">
            <a:extLst>
              <a:ext uri="{FF2B5EF4-FFF2-40B4-BE49-F238E27FC236}">
                <a16:creationId xmlns:a16="http://schemas.microsoft.com/office/drawing/2014/main" id="{52498E0D-2559-B4BE-32CE-A9AF570AF897}"/>
              </a:ext>
            </a:extLst>
          </p:cNvPr>
          <p:cNvPicPr>
            <a:picLocks noChangeAspect="1"/>
          </p:cNvPicPr>
          <p:nvPr/>
        </p:nvPicPr>
        <p:blipFill>
          <a:blip r:embed="rId2"/>
          <a:stretch>
            <a:fillRect/>
          </a:stretch>
        </p:blipFill>
        <p:spPr>
          <a:xfrm>
            <a:off x="8105607" y="1826514"/>
            <a:ext cx="3505200" cy="2571750"/>
          </a:xfrm>
          <a:prstGeom prst="rect">
            <a:avLst/>
          </a:prstGeom>
        </p:spPr>
      </p:pic>
      <p:pic>
        <p:nvPicPr>
          <p:cNvPr id="7" name="Picture 6">
            <a:extLst>
              <a:ext uri="{FF2B5EF4-FFF2-40B4-BE49-F238E27FC236}">
                <a16:creationId xmlns:a16="http://schemas.microsoft.com/office/drawing/2014/main" id="{1B863994-D9BC-0523-6599-4D5D81AB4910}"/>
              </a:ext>
            </a:extLst>
          </p:cNvPr>
          <p:cNvPicPr>
            <a:picLocks noChangeAspect="1"/>
          </p:cNvPicPr>
          <p:nvPr/>
        </p:nvPicPr>
        <p:blipFill>
          <a:blip r:embed="rId3"/>
          <a:stretch>
            <a:fillRect/>
          </a:stretch>
        </p:blipFill>
        <p:spPr>
          <a:xfrm>
            <a:off x="581192" y="1833765"/>
            <a:ext cx="4648056" cy="2611824"/>
          </a:xfrm>
          <a:prstGeom prst="rect">
            <a:avLst/>
          </a:prstGeom>
        </p:spPr>
      </p:pic>
      <p:pic>
        <p:nvPicPr>
          <p:cNvPr id="9" name="Picture 8">
            <a:extLst>
              <a:ext uri="{FF2B5EF4-FFF2-40B4-BE49-F238E27FC236}">
                <a16:creationId xmlns:a16="http://schemas.microsoft.com/office/drawing/2014/main" id="{DA0A5FF3-F0D6-2BA6-99A3-A3929BF864ED}"/>
              </a:ext>
            </a:extLst>
          </p:cNvPr>
          <p:cNvPicPr>
            <a:picLocks noChangeAspect="1"/>
          </p:cNvPicPr>
          <p:nvPr/>
        </p:nvPicPr>
        <p:blipFill>
          <a:blip r:embed="rId4"/>
          <a:stretch>
            <a:fillRect/>
          </a:stretch>
        </p:blipFill>
        <p:spPr>
          <a:xfrm>
            <a:off x="5592232" y="1826514"/>
            <a:ext cx="2150390" cy="3429000"/>
          </a:xfrm>
          <a:prstGeom prst="rect">
            <a:avLst/>
          </a:prstGeom>
        </p:spPr>
      </p:pic>
    </p:spTree>
    <p:extLst>
      <p:ext uri="{BB962C8B-B14F-4D97-AF65-F5344CB8AC3E}">
        <p14:creationId xmlns:p14="http://schemas.microsoft.com/office/powerpoint/2010/main" val="1407216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D1C3D-0C07-6DD0-58D5-091D5AB95DF2}"/>
              </a:ext>
            </a:extLst>
          </p:cNvPr>
          <p:cNvSpPr>
            <a:spLocks noGrp="1"/>
          </p:cNvSpPr>
          <p:nvPr>
            <p:ph type="title"/>
          </p:nvPr>
        </p:nvSpPr>
        <p:spPr/>
        <p:txBody>
          <a:bodyPr>
            <a:normAutofit fontScale="90000"/>
          </a:bodyPr>
          <a:lstStyle/>
          <a:p>
            <a:r>
              <a:rPr lang="en-US" dirty="0"/>
              <a:t>Full Wave Analysis of RF Signal Attenuation in a Lossy Cave using a</a:t>
            </a:r>
            <a:br>
              <a:rPr lang="en-US" dirty="0"/>
            </a:br>
            <a:r>
              <a:rPr lang="en-US" dirty="0"/>
              <a:t>High Order Time Domain Vector Finite Element Method</a:t>
            </a:r>
            <a:endParaRPr lang="el-GR" dirty="0"/>
          </a:p>
        </p:txBody>
      </p:sp>
      <p:sp>
        <p:nvSpPr>
          <p:cNvPr id="3" name="Content Placeholder 2">
            <a:extLst>
              <a:ext uri="{FF2B5EF4-FFF2-40B4-BE49-F238E27FC236}">
                <a16:creationId xmlns:a16="http://schemas.microsoft.com/office/drawing/2014/main" id="{CC2EDA28-420C-FE14-2E6C-7196835FBC13}"/>
              </a:ext>
            </a:extLst>
          </p:cNvPr>
          <p:cNvSpPr>
            <a:spLocks noGrp="1"/>
          </p:cNvSpPr>
          <p:nvPr>
            <p:ph idx="1"/>
          </p:nvPr>
        </p:nvSpPr>
        <p:spPr>
          <a:xfrm>
            <a:off x="581191" y="4844999"/>
            <a:ext cx="11029615" cy="1716567"/>
          </a:xfrm>
        </p:spPr>
        <p:txBody>
          <a:bodyPr>
            <a:normAutofit/>
          </a:bodyPr>
          <a:lstStyle/>
          <a:p>
            <a:r>
              <a:rPr lang="el-GR" dirty="0">
                <a:latin typeface="Lato" panose="020F0502020204030203" pitchFamily="34" charset="0"/>
                <a:ea typeface="Lato" panose="020F0502020204030203" pitchFamily="34" charset="0"/>
                <a:cs typeface="Lato" panose="020F0502020204030203" pitchFamily="34" charset="0"/>
              </a:rPr>
              <a:t>διεξαγωγή μιας υπολογιστικής ανάλυσης της διάδοσης του σήματος και της εξασθένησης μιας διπολικής κεραίας 200 </a:t>
            </a:r>
            <a:r>
              <a:rPr lang="el-GR" dirty="0" err="1">
                <a:latin typeface="Lato" panose="020F0502020204030203" pitchFamily="34" charset="0"/>
                <a:ea typeface="Lato" panose="020F0502020204030203" pitchFamily="34" charset="0"/>
                <a:cs typeface="Lato" panose="020F0502020204030203" pitchFamily="34" charset="0"/>
              </a:rPr>
              <a:t>MHz</a:t>
            </a:r>
            <a:r>
              <a:rPr lang="el-GR" dirty="0">
                <a:latin typeface="Lato" panose="020F0502020204030203" pitchFamily="34" charset="0"/>
                <a:ea typeface="Lato" panose="020F0502020204030203" pitchFamily="34" charset="0"/>
                <a:cs typeface="Lato" panose="020F0502020204030203" pitchFamily="34" charset="0"/>
              </a:rPr>
              <a:t> σε περιβάλλον σπηλαίων. Αυτή η μελέτη αντιμετωπίζει τις προκλήσεις της διατήρησης αξιόπιστων συστημάτων ασύρματης επικοινωνίας σε περιβάλλοντα που μοιάζουν με σπήλαια, όπου οι τραχιές και με απώλειες επιφάνειες υποβαθμίζουν σημαντικά την ποιότητα του σήματος.</a:t>
            </a:r>
          </a:p>
        </p:txBody>
      </p:sp>
      <p:pic>
        <p:nvPicPr>
          <p:cNvPr id="5" name="Picture 4">
            <a:extLst>
              <a:ext uri="{FF2B5EF4-FFF2-40B4-BE49-F238E27FC236}">
                <a16:creationId xmlns:a16="http://schemas.microsoft.com/office/drawing/2014/main" id="{3470C734-5EA1-6C6A-B742-B88466733424}"/>
              </a:ext>
            </a:extLst>
          </p:cNvPr>
          <p:cNvPicPr>
            <a:picLocks noChangeAspect="1"/>
          </p:cNvPicPr>
          <p:nvPr/>
        </p:nvPicPr>
        <p:blipFill>
          <a:blip r:embed="rId2"/>
          <a:stretch>
            <a:fillRect/>
          </a:stretch>
        </p:blipFill>
        <p:spPr>
          <a:xfrm>
            <a:off x="581191" y="2013001"/>
            <a:ext cx="4933373" cy="2466687"/>
          </a:xfrm>
          <a:prstGeom prst="rect">
            <a:avLst/>
          </a:prstGeom>
        </p:spPr>
      </p:pic>
      <p:pic>
        <p:nvPicPr>
          <p:cNvPr id="7" name="Picture 6">
            <a:extLst>
              <a:ext uri="{FF2B5EF4-FFF2-40B4-BE49-F238E27FC236}">
                <a16:creationId xmlns:a16="http://schemas.microsoft.com/office/drawing/2014/main" id="{E80514C3-621B-B787-6929-5B1A6DF1F361}"/>
              </a:ext>
            </a:extLst>
          </p:cNvPr>
          <p:cNvPicPr>
            <a:picLocks noChangeAspect="1"/>
          </p:cNvPicPr>
          <p:nvPr/>
        </p:nvPicPr>
        <p:blipFill>
          <a:blip r:embed="rId3"/>
          <a:stretch>
            <a:fillRect/>
          </a:stretch>
        </p:blipFill>
        <p:spPr>
          <a:xfrm>
            <a:off x="6677433" y="2659750"/>
            <a:ext cx="4933373" cy="1538500"/>
          </a:xfrm>
          <a:prstGeom prst="rect">
            <a:avLst/>
          </a:prstGeom>
        </p:spPr>
      </p:pic>
    </p:spTree>
    <p:extLst>
      <p:ext uri="{BB962C8B-B14F-4D97-AF65-F5344CB8AC3E}">
        <p14:creationId xmlns:p14="http://schemas.microsoft.com/office/powerpoint/2010/main" val="31901309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5112D0-6E25-3D36-7052-D892F9080025}"/>
              </a:ext>
            </a:extLst>
          </p:cNvPr>
          <p:cNvSpPr>
            <a:spLocks noGrp="1"/>
          </p:cNvSpPr>
          <p:nvPr>
            <p:ph type="title"/>
          </p:nvPr>
        </p:nvSpPr>
        <p:spPr/>
        <p:txBody>
          <a:bodyPr/>
          <a:lstStyle/>
          <a:p>
            <a:r>
              <a:rPr lang="en-US" dirty="0"/>
              <a:t>Propagation Measurement of a Natural Cave-Turned-Wine-Cellar</a:t>
            </a:r>
            <a:endParaRPr lang="el-GR" dirty="0"/>
          </a:p>
        </p:txBody>
      </p:sp>
      <p:pic>
        <p:nvPicPr>
          <p:cNvPr id="5" name="Content Placeholder 4">
            <a:extLst>
              <a:ext uri="{FF2B5EF4-FFF2-40B4-BE49-F238E27FC236}">
                <a16:creationId xmlns:a16="http://schemas.microsoft.com/office/drawing/2014/main" id="{5389AE15-1EBD-C78B-F9C0-8653CC8C1326}"/>
              </a:ext>
            </a:extLst>
          </p:cNvPr>
          <p:cNvPicPr>
            <a:picLocks noGrp="1" noChangeAspect="1"/>
          </p:cNvPicPr>
          <p:nvPr>
            <p:ph idx="1"/>
          </p:nvPr>
        </p:nvPicPr>
        <p:blipFill>
          <a:blip r:embed="rId2"/>
          <a:stretch>
            <a:fillRect/>
          </a:stretch>
        </p:blipFill>
        <p:spPr>
          <a:xfrm>
            <a:off x="581192" y="2062161"/>
            <a:ext cx="4381500" cy="2524125"/>
          </a:xfrm>
        </p:spPr>
      </p:pic>
      <p:pic>
        <p:nvPicPr>
          <p:cNvPr id="7" name="Picture 6">
            <a:extLst>
              <a:ext uri="{FF2B5EF4-FFF2-40B4-BE49-F238E27FC236}">
                <a16:creationId xmlns:a16="http://schemas.microsoft.com/office/drawing/2014/main" id="{519C39B1-963C-E625-9A76-490995E73624}"/>
              </a:ext>
            </a:extLst>
          </p:cNvPr>
          <p:cNvPicPr>
            <a:picLocks noChangeAspect="1"/>
          </p:cNvPicPr>
          <p:nvPr/>
        </p:nvPicPr>
        <p:blipFill>
          <a:blip r:embed="rId3"/>
          <a:stretch>
            <a:fillRect/>
          </a:stretch>
        </p:blipFill>
        <p:spPr>
          <a:xfrm>
            <a:off x="5259602" y="2284499"/>
            <a:ext cx="3429000" cy="2314575"/>
          </a:xfrm>
          <a:prstGeom prst="rect">
            <a:avLst/>
          </a:prstGeom>
        </p:spPr>
      </p:pic>
      <p:sp>
        <p:nvSpPr>
          <p:cNvPr id="8" name="TextBox 7">
            <a:extLst>
              <a:ext uri="{FF2B5EF4-FFF2-40B4-BE49-F238E27FC236}">
                <a16:creationId xmlns:a16="http://schemas.microsoft.com/office/drawing/2014/main" id="{A94CA1FB-075C-287D-45F0-B6A7E16E3EB6}"/>
              </a:ext>
            </a:extLst>
          </p:cNvPr>
          <p:cNvSpPr txBox="1"/>
          <p:nvPr/>
        </p:nvSpPr>
        <p:spPr>
          <a:xfrm>
            <a:off x="8985512" y="2308560"/>
            <a:ext cx="2746802" cy="2308324"/>
          </a:xfrm>
          <a:prstGeom prst="rect">
            <a:avLst/>
          </a:prstGeom>
          <a:noFill/>
        </p:spPr>
        <p:txBody>
          <a:bodyPr wrap="square" rtlCol="0">
            <a:spAutoFit/>
          </a:bodyPr>
          <a:lstStyle/>
          <a:p>
            <a:r>
              <a:rPr lang="el-GR" dirty="0">
                <a:latin typeface="Lato" panose="020F0502020204030203" pitchFamily="34" charset="0"/>
                <a:ea typeface="Lato" panose="020F0502020204030203" pitchFamily="34" charset="0"/>
                <a:cs typeface="Lato" panose="020F0502020204030203" pitchFamily="34" charset="0"/>
              </a:rPr>
              <a:t>Η μελέτη χρησιμοποίησε εξοπλισμό μέτρησης πεδίου για την καταγραφή της διάδοσης ασύρματων σημάτων σε τρεις συχνότητες: 900 </a:t>
            </a:r>
            <a:r>
              <a:rPr lang="el-GR" dirty="0" err="1">
                <a:latin typeface="Lato" panose="020F0502020204030203" pitchFamily="34" charset="0"/>
                <a:ea typeface="Lato" panose="020F0502020204030203" pitchFamily="34" charset="0"/>
                <a:cs typeface="Lato" panose="020F0502020204030203" pitchFamily="34" charset="0"/>
              </a:rPr>
              <a:t>MHz</a:t>
            </a:r>
            <a:r>
              <a:rPr lang="el-GR" dirty="0">
                <a:latin typeface="Lato" panose="020F0502020204030203" pitchFamily="34" charset="0"/>
                <a:ea typeface="Lato" panose="020F0502020204030203" pitchFamily="34" charset="0"/>
                <a:cs typeface="Lato" panose="020F0502020204030203" pitchFamily="34" charset="0"/>
              </a:rPr>
              <a:t>, 2,4 </a:t>
            </a:r>
            <a:r>
              <a:rPr lang="el-GR" dirty="0" err="1">
                <a:latin typeface="Lato" panose="020F0502020204030203" pitchFamily="34" charset="0"/>
                <a:ea typeface="Lato" panose="020F0502020204030203" pitchFamily="34" charset="0"/>
                <a:cs typeface="Lato" panose="020F0502020204030203" pitchFamily="34" charset="0"/>
              </a:rPr>
              <a:t>GHz</a:t>
            </a:r>
            <a:r>
              <a:rPr lang="el-GR" dirty="0">
                <a:latin typeface="Lato" panose="020F0502020204030203" pitchFamily="34" charset="0"/>
                <a:ea typeface="Lato" panose="020F0502020204030203" pitchFamily="34" charset="0"/>
                <a:cs typeface="Lato" panose="020F0502020204030203" pitchFamily="34" charset="0"/>
              </a:rPr>
              <a:t> και 5,8 </a:t>
            </a:r>
            <a:r>
              <a:rPr lang="el-GR" dirty="0" err="1">
                <a:latin typeface="Lato" panose="020F0502020204030203" pitchFamily="34" charset="0"/>
                <a:ea typeface="Lato" panose="020F0502020204030203" pitchFamily="34" charset="0"/>
                <a:cs typeface="Lato" panose="020F0502020204030203" pitchFamily="34" charset="0"/>
              </a:rPr>
              <a:t>GHz</a:t>
            </a:r>
            <a:r>
              <a:rPr lang="el-GR" dirty="0">
                <a:latin typeface="Lato" panose="020F0502020204030203" pitchFamily="34" charset="0"/>
                <a:ea typeface="Lato" panose="020F0502020204030203" pitchFamily="34" charset="0"/>
                <a:cs typeface="Lato" panose="020F0502020204030203" pitchFamily="34" charset="0"/>
              </a:rPr>
              <a:t>.</a:t>
            </a:r>
          </a:p>
        </p:txBody>
      </p:sp>
      <p:sp>
        <p:nvSpPr>
          <p:cNvPr id="9" name="TextBox 8">
            <a:extLst>
              <a:ext uri="{FF2B5EF4-FFF2-40B4-BE49-F238E27FC236}">
                <a16:creationId xmlns:a16="http://schemas.microsoft.com/office/drawing/2014/main" id="{72B1FC8D-E231-91A7-DB2F-24ED44594235}"/>
              </a:ext>
            </a:extLst>
          </p:cNvPr>
          <p:cNvSpPr txBox="1"/>
          <p:nvPr/>
        </p:nvSpPr>
        <p:spPr>
          <a:xfrm>
            <a:off x="581192" y="4955515"/>
            <a:ext cx="11025950" cy="1200329"/>
          </a:xfrm>
          <a:prstGeom prst="rect">
            <a:avLst/>
          </a:prstGeom>
          <a:noFill/>
        </p:spPr>
        <p:txBody>
          <a:bodyPr wrap="square" rtlCol="0">
            <a:spAutoFit/>
          </a:bodyPr>
          <a:lstStyle/>
          <a:p>
            <a:pPr marL="285750" indent="-285750">
              <a:buFont typeface="Arial" panose="020B0604020202020204" pitchFamily="34" charset="0"/>
              <a:buChar char="•"/>
            </a:pPr>
            <a:r>
              <a:rPr lang="el-GR" dirty="0">
                <a:latin typeface="Lato" panose="020F0502020204030203" pitchFamily="34" charset="0"/>
                <a:ea typeface="Lato" panose="020F0502020204030203" pitchFamily="34" charset="0"/>
                <a:cs typeface="Lato" panose="020F0502020204030203" pitchFamily="34" charset="0"/>
              </a:rPr>
              <a:t>Τα αποτελέσματα είναι χρήσιμα για τον σχεδιασμό και την εφαρμογή συστημάτων ασύρματης επικοινωνίας σε τουριστικά σπήλαια και άλλα παρόμοια περιβάλλοντα.</a:t>
            </a:r>
            <a:endParaRPr lang="en-US" dirty="0">
              <a:latin typeface="Lato" panose="020F0502020204030203" pitchFamily="34" charset="0"/>
              <a:ea typeface="Lato" panose="020F0502020204030203" pitchFamily="34" charset="0"/>
              <a:cs typeface="Lato" panose="020F0502020204030203" pitchFamily="34" charset="0"/>
            </a:endParaRPr>
          </a:p>
          <a:p>
            <a:pPr marL="285750" indent="-285750">
              <a:buFont typeface="Arial" panose="020B0604020202020204" pitchFamily="34" charset="0"/>
              <a:buChar char="•"/>
            </a:pPr>
            <a:r>
              <a:rPr lang="el-GR" dirty="0">
                <a:latin typeface="Lato" panose="020F0502020204030203" pitchFamily="34" charset="0"/>
                <a:ea typeface="Lato" panose="020F0502020204030203" pitchFamily="34" charset="0"/>
                <a:cs typeface="Lato" panose="020F0502020204030203" pitchFamily="34" charset="0"/>
              </a:rPr>
              <a:t>Η διασφάλιση αποτελεσματικής ασύρματης επικοινωνίας σε τέτοια περιβάλλοντα είναι ζωτικής σημασίας για την ασφάλεια, την επιστημονική έρευνα και τη βελτίωση της τουριστικής εμπειρίας.</a:t>
            </a:r>
          </a:p>
        </p:txBody>
      </p:sp>
    </p:spTree>
    <p:extLst>
      <p:ext uri="{BB962C8B-B14F-4D97-AF65-F5344CB8AC3E}">
        <p14:creationId xmlns:p14="http://schemas.microsoft.com/office/powerpoint/2010/main" val="14809705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8853ED-98D6-F742-BCEA-D986B99243A0}"/>
              </a:ext>
            </a:extLst>
          </p:cNvPr>
          <p:cNvSpPr>
            <a:spLocks noGrp="1"/>
          </p:cNvSpPr>
          <p:nvPr>
            <p:ph type="title"/>
          </p:nvPr>
        </p:nvSpPr>
        <p:spPr/>
        <p:txBody>
          <a:bodyPr/>
          <a:lstStyle/>
          <a:p>
            <a:r>
              <a:rPr lang="en-US" dirty="0"/>
              <a:t>Investigation of rough surfaces for propagation modeling in caves</a:t>
            </a:r>
            <a:endParaRPr lang="el-GR" dirty="0"/>
          </a:p>
        </p:txBody>
      </p:sp>
      <p:pic>
        <p:nvPicPr>
          <p:cNvPr id="7" name="Content Placeholder 6">
            <a:extLst>
              <a:ext uri="{FF2B5EF4-FFF2-40B4-BE49-F238E27FC236}">
                <a16:creationId xmlns:a16="http://schemas.microsoft.com/office/drawing/2014/main" id="{F0D45566-4329-70D6-52B5-DBFE8A49F185}"/>
              </a:ext>
            </a:extLst>
          </p:cNvPr>
          <p:cNvPicPr>
            <a:picLocks noGrp="1" noChangeAspect="1"/>
          </p:cNvPicPr>
          <p:nvPr>
            <p:ph idx="1"/>
          </p:nvPr>
        </p:nvPicPr>
        <p:blipFill>
          <a:blip r:embed="rId2"/>
          <a:stretch>
            <a:fillRect/>
          </a:stretch>
        </p:blipFill>
        <p:spPr>
          <a:xfrm>
            <a:off x="236733" y="3523562"/>
            <a:ext cx="6559930" cy="1597274"/>
          </a:xfrm>
        </p:spPr>
      </p:pic>
      <p:pic>
        <p:nvPicPr>
          <p:cNvPr id="5" name="Picture 4">
            <a:extLst>
              <a:ext uri="{FF2B5EF4-FFF2-40B4-BE49-F238E27FC236}">
                <a16:creationId xmlns:a16="http://schemas.microsoft.com/office/drawing/2014/main" id="{EABEFA68-294A-0754-9EDD-50713B51033B}"/>
              </a:ext>
            </a:extLst>
          </p:cNvPr>
          <p:cNvPicPr>
            <a:picLocks noChangeAspect="1"/>
          </p:cNvPicPr>
          <p:nvPr/>
        </p:nvPicPr>
        <p:blipFill>
          <a:blip r:embed="rId3"/>
          <a:stretch>
            <a:fillRect/>
          </a:stretch>
        </p:blipFill>
        <p:spPr>
          <a:xfrm>
            <a:off x="236733" y="1922016"/>
            <a:ext cx="6559930" cy="1601546"/>
          </a:xfrm>
          <a:prstGeom prst="rect">
            <a:avLst/>
          </a:prstGeom>
        </p:spPr>
      </p:pic>
      <p:pic>
        <p:nvPicPr>
          <p:cNvPr id="9" name="Picture 8">
            <a:extLst>
              <a:ext uri="{FF2B5EF4-FFF2-40B4-BE49-F238E27FC236}">
                <a16:creationId xmlns:a16="http://schemas.microsoft.com/office/drawing/2014/main" id="{5E557CBA-80AB-8655-CC8E-707DDCCD3453}"/>
              </a:ext>
            </a:extLst>
          </p:cNvPr>
          <p:cNvPicPr>
            <a:picLocks noChangeAspect="1"/>
          </p:cNvPicPr>
          <p:nvPr/>
        </p:nvPicPr>
        <p:blipFill>
          <a:blip r:embed="rId4"/>
          <a:stretch>
            <a:fillRect/>
          </a:stretch>
        </p:blipFill>
        <p:spPr>
          <a:xfrm>
            <a:off x="6796663" y="1818985"/>
            <a:ext cx="4814145" cy="3220030"/>
          </a:xfrm>
          <a:prstGeom prst="rect">
            <a:avLst/>
          </a:prstGeom>
        </p:spPr>
      </p:pic>
      <p:pic>
        <p:nvPicPr>
          <p:cNvPr id="11" name="Picture 10">
            <a:extLst>
              <a:ext uri="{FF2B5EF4-FFF2-40B4-BE49-F238E27FC236}">
                <a16:creationId xmlns:a16="http://schemas.microsoft.com/office/drawing/2014/main" id="{4732CF6C-7468-6AF3-F668-60FC47AFC291}"/>
              </a:ext>
            </a:extLst>
          </p:cNvPr>
          <p:cNvPicPr>
            <a:picLocks noChangeAspect="1"/>
          </p:cNvPicPr>
          <p:nvPr/>
        </p:nvPicPr>
        <p:blipFill>
          <a:blip r:embed="rId5"/>
          <a:stretch>
            <a:fillRect/>
          </a:stretch>
        </p:blipFill>
        <p:spPr>
          <a:xfrm>
            <a:off x="6796663" y="2008109"/>
            <a:ext cx="1990725" cy="819150"/>
          </a:xfrm>
          <a:prstGeom prst="rect">
            <a:avLst/>
          </a:prstGeom>
        </p:spPr>
      </p:pic>
      <p:pic>
        <p:nvPicPr>
          <p:cNvPr id="13" name="Picture 12">
            <a:extLst>
              <a:ext uri="{FF2B5EF4-FFF2-40B4-BE49-F238E27FC236}">
                <a16:creationId xmlns:a16="http://schemas.microsoft.com/office/drawing/2014/main" id="{F3F3206F-D3F3-8A47-E90E-05628648BFF9}"/>
              </a:ext>
            </a:extLst>
          </p:cNvPr>
          <p:cNvPicPr>
            <a:picLocks noChangeAspect="1"/>
          </p:cNvPicPr>
          <p:nvPr/>
        </p:nvPicPr>
        <p:blipFill>
          <a:blip r:embed="rId6"/>
          <a:stretch>
            <a:fillRect/>
          </a:stretch>
        </p:blipFill>
        <p:spPr>
          <a:xfrm>
            <a:off x="581192" y="5203344"/>
            <a:ext cx="3724275" cy="952500"/>
          </a:xfrm>
          <a:prstGeom prst="rect">
            <a:avLst/>
          </a:prstGeom>
        </p:spPr>
      </p:pic>
      <p:pic>
        <p:nvPicPr>
          <p:cNvPr id="15" name="Picture 14">
            <a:extLst>
              <a:ext uri="{FF2B5EF4-FFF2-40B4-BE49-F238E27FC236}">
                <a16:creationId xmlns:a16="http://schemas.microsoft.com/office/drawing/2014/main" id="{4A190E54-ED2C-556E-E4D2-59E1635F2438}"/>
              </a:ext>
            </a:extLst>
          </p:cNvPr>
          <p:cNvPicPr>
            <a:picLocks noChangeAspect="1"/>
          </p:cNvPicPr>
          <p:nvPr/>
        </p:nvPicPr>
        <p:blipFill>
          <a:blip r:embed="rId7"/>
          <a:stretch>
            <a:fillRect/>
          </a:stretch>
        </p:blipFill>
        <p:spPr>
          <a:xfrm>
            <a:off x="6796663" y="5413598"/>
            <a:ext cx="1613912" cy="518046"/>
          </a:xfrm>
          <a:prstGeom prst="rect">
            <a:avLst/>
          </a:prstGeom>
        </p:spPr>
      </p:pic>
      <p:sp>
        <p:nvSpPr>
          <p:cNvPr id="16" name="Arrow: Right 15">
            <a:extLst>
              <a:ext uri="{FF2B5EF4-FFF2-40B4-BE49-F238E27FC236}">
                <a16:creationId xmlns:a16="http://schemas.microsoft.com/office/drawing/2014/main" id="{A6E06892-66FF-EBB6-0057-D20C62E379B5}"/>
              </a:ext>
            </a:extLst>
          </p:cNvPr>
          <p:cNvSpPr/>
          <p:nvPr/>
        </p:nvSpPr>
        <p:spPr>
          <a:xfrm>
            <a:off x="8587197" y="5562215"/>
            <a:ext cx="433003" cy="22285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l-GR"/>
          </a:p>
        </p:txBody>
      </p:sp>
      <mc:AlternateContent xmlns:mc="http://schemas.openxmlformats.org/markup-compatibility/2006">
        <mc:Choice xmlns:a14="http://schemas.microsoft.com/office/drawing/2010/main" Requires="a14">
          <p:sp>
            <p:nvSpPr>
              <p:cNvPr id="17" name="TextBox 16">
                <a:extLst>
                  <a:ext uri="{FF2B5EF4-FFF2-40B4-BE49-F238E27FC236}">
                    <a16:creationId xmlns:a16="http://schemas.microsoft.com/office/drawing/2014/main" id="{7CE89463-F5ED-DBF8-B021-34FD1C04ADAD}"/>
                  </a:ext>
                </a:extLst>
              </p:cNvPr>
              <p:cNvSpPr txBox="1"/>
              <p:nvPr/>
            </p:nvSpPr>
            <p:spPr>
              <a:xfrm>
                <a:off x="9196822" y="5411366"/>
                <a:ext cx="1648721" cy="517321"/>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Γ</m:t>
                          </m:r>
                        </m:e>
                        <m:sub>
                          <m:r>
                            <a:rPr lang="en-US" b="0" i="1" smtClean="0">
                              <a:latin typeface="Cambria Math" panose="02040503050406030204" pitchFamily="18" charset="0"/>
                            </a:rPr>
                            <m:t>𝐴𝑉𝐺</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0" smtClean="0">
                                  <a:latin typeface="Cambria Math" panose="02040503050406030204" pitchFamily="18" charset="0"/>
                                </a:rPr>
                              </m:ctrlPr>
                            </m:sSubPr>
                            <m:e>
                              <m:r>
                                <m:rPr>
                                  <m:sty m:val="p"/>
                                </m:rPr>
                                <a:rPr lang="en-US" b="0" i="0" smtClean="0">
                                  <a:latin typeface="Cambria Math" panose="02040503050406030204" pitchFamily="18" charset="0"/>
                                </a:rPr>
                                <m:t>Γ</m:t>
                              </m:r>
                            </m:e>
                            <m:sub>
                              <m:r>
                                <a:rPr lang="en-US" b="0" i="1" smtClean="0">
                                  <a:latin typeface="Cambria Math" panose="02040503050406030204" pitchFamily="18" charset="0"/>
                                </a:rPr>
                                <m:t>∥</m:t>
                              </m:r>
                            </m:sub>
                          </m:sSub>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𝜌</m:t>
                              </m:r>
                            </m:e>
                            <m:sub>
                              <m:r>
                                <a:rPr lang="en-US" b="0" i="1" smtClean="0">
                                  <a:latin typeface="Cambria Math" panose="02040503050406030204" pitchFamily="18" charset="0"/>
                                </a:rPr>
                                <m:t>𝑠</m:t>
                              </m:r>
                            </m:sub>
                          </m:sSub>
                          <m:sSub>
                            <m:sSubPr>
                              <m:ctrlPr>
                                <a:rPr lang="en-US" i="1">
                                  <a:latin typeface="Cambria Math" panose="02040503050406030204" pitchFamily="18" charset="0"/>
                                </a:rPr>
                              </m:ctrlPr>
                            </m:sSubPr>
                            <m:e>
                              <m:r>
                                <m:rPr>
                                  <m:sty m:val="p"/>
                                </m:rPr>
                                <a:rPr lang="en-US">
                                  <a:latin typeface="Cambria Math" panose="02040503050406030204" pitchFamily="18" charset="0"/>
                                </a:rPr>
                                <m:t>Γ</m:t>
                              </m:r>
                            </m:e>
                            <m:sub>
                              <m:r>
                                <a:rPr lang="en-US" i="1">
                                  <a:latin typeface="Cambria Math" panose="02040503050406030204" pitchFamily="18" charset="0"/>
                                </a:rPr>
                                <m:t>∥</m:t>
                              </m:r>
                            </m:sub>
                          </m:sSub>
                        </m:num>
                        <m:den>
                          <m:r>
                            <a:rPr lang="en-US" b="0" i="1" smtClean="0">
                              <a:latin typeface="Cambria Math" panose="02040503050406030204" pitchFamily="18" charset="0"/>
                            </a:rPr>
                            <m:t>2</m:t>
                          </m:r>
                        </m:den>
                      </m:f>
                    </m:oMath>
                  </m:oMathPara>
                </a14:m>
                <a:endParaRPr lang="el-GR" dirty="0"/>
              </a:p>
            </p:txBody>
          </p:sp>
        </mc:Choice>
        <mc:Fallback>
          <p:sp>
            <p:nvSpPr>
              <p:cNvPr id="17" name="TextBox 16">
                <a:extLst>
                  <a:ext uri="{FF2B5EF4-FFF2-40B4-BE49-F238E27FC236}">
                    <a16:creationId xmlns:a16="http://schemas.microsoft.com/office/drawing/2014/main" id="{7CE89463-F5ED-DBF8-B021-34FD1C04ADAD}"/>
                  </a:ext>
                </a:extLst>
              </p:cNvPr>
              <p:cNvSpPr txBox="1">
                <a:spLocks noRot="1" noChangeAspect="1" noMove="1" noResize="1" noEditPoints="1" noAdjustHandles="1" noChangeArrowheads="1" noChangeShapeType="1" noTextEdit="1"/>
              </p:cNvSpPr>
              <p:nvPr/>
            </p:nvSpPr>
            <p:spPr>
              <a:xfrm>
                <a:off x="9196822" y="5411366"/>
                <a:ext cx="1648721" cy="517321"/>
              </a:xfrm>
              <a:prstGeom prst="rect">
                <a:avLst/>
              </a:prstGeom>
              <a:blipFill>
                <a:blip r:embed="rId8"/>
                <a:stretch>
                  <a:fillRect/>
                </a:stretch>
              </a:blipFill>
            </p:spPr>
            <p:txBody>
              <a:bodyPr/>
              <a:lstStyle/>
              <a:p>
                <a:r>
                  <a:rPr lang="el-GR">
                    <a:noFill/>
                  </a:rPr>
                  <a:t> </a:t>
                </a:r>
              </a:p>
            </p:txBody>
          </p:sp>
        </mc:Fallback>
      </mc:AlternateContent>
    </p:spTree>
    <p:extLst>
      <p:ext uri="{BB962C8B-B14F-4D97-AF65-F5344CB8AC3E}">
        <p14:creationId xmlns:p14="http://schemas.microsoft.com/office/powerpoint/2010/main" val="30328991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BD6127-1708-9676-2D0C-86797B6A3212}"/>
              </a:ext>
            </a:extLst>
          </p:cNvPr>
          <p:cNvSpPr>
            <a:spLocks noGrp="1"/>
          </p:cNvSpPr>
          <p:nvPr>
            <p:ph type="title"/>
          </p:nvPr>
        </p:nvSpPr>
        <p:spPr>
          <a:xfrm>
            <a:off x="581193" y="729658"/>
            <a:ext cx="11029616" cy="988332"/>
          </a:xfrm>
        </p:spPr>
        <p:txBody>
          <a:bodyPr vert="horz" lIns="91440" tIns="45720" rIns="91440" bIns="45720" rtlCol="0" anchor="b">
            <a:normAutofit/>
          </a:bodyPr>
          <a:lstStyle/>
          <a:p>
            <a:r>
              <a:rPr lang="el-GR" b="0" kern="1200" cap="all">
                <a:latin typeface="Calibri" panose="020F0502020204030204" pitchFamily="34" charset="0"/>
                <a:ea typeface="+mj-ea"/>
                <a:cs typeface="Calibri" panose="020F0502020204030204" pitchFamily="34" charset="0"/>
              </a:rPr>
              <a:t>In-Cave Wireless Communication System</a:t>
            </a:r>
          </a:p>
        </p:txBody>
      </p:sp>
      <p:sp>
        <p:nvSpPr>
          <p:cNvPr id="6" name="TextBox 5">
            <a:extLst>
              <a:ext uri="{FF2B5EF4-FFF2-40B4-BE49-F238E27FC236}">
                <a16:creationId xmlns:a16="http://schemas.microsoft.com/office/drawing/2014/main" id="{4B41FD15-1DF2-6DC5-6C84-827E213ACF15}"/>
              </a:ext>
            </a:extLst>
          </p:cNvPr>
          <p:cNvSpPr txBox="1"/>
          <p:nvPr/>
        </p:nvSpPr>
        <p:spPr>
          <a:xfrm>
            <a:off x="581193" y="2228003"/>
            <a:ext cx="5422390" cy="3633047"/>
          </a:xfrm>
          <a:prstGeom prst="rect">
            <a:avLst/>
          </a:prstGeom>
        </p:spPr>
        <p:txBody>
          <a:bodyPr vert="horz" lIns="91440" tIns="45720" rIns="91440" bIns="45720" rtlCol="0" anchor="ctr">
            <a:normAutofit/>
          </a:bodyPr>
          <a:lstStyle/>
          <a:p>
            <a:pPr marL="306000" indent="-306000">
              <a:spcBef>
                <a:spcPct val="20000"/>
              </a:spcBef>
              <a:spcAft>
                <a:spcPts val="600"/>
              </a:spcAft>
              <a:buClr>
                <a:schemeClr val="accent2"/>
              </a:buClr>
              <a:buSzPct val="92000"/>
              <a:buFont typeface="Wingdings 2" panose="05020102010507070707" pitchFamily="18" charset="2"/>
              <a:buChar char=""/>
            </a:pPr>
            <a:r>
              <a:rPr lang="el-GR" dirty="0">
                <a:solidFill>
                  <a:schemeClr val="tx2"/>
                </a:solidFill>
                <a:latin typeface="Lato" panose="020F0502020204030203" pitchFamily="34" charset="0"/>
                <a:ea typeface="Lato" panose="020F0502020204030203" pitchFamily="34" charset="0"/>
                <a:cs typeface="Lato" panose="020F0502020204030203" pitchFamily="34" charset="0"/>
              </a:rPr>
              <a:t>Η προτεινόμενη αρχιτεκτονική στοχεύει να ξεπεράσει δυσκολίες</a:t>
            </a:r>
            <a:r>
              <a:rPr lang="en-US" dirty="0">
                <a:solidFill>
                  <a:schemeClr val="tx2"/>
                </a:solidFill>
                <a:latin typeface="Lato" panose="020F0502020204030203" pitchFamily="34" charset="0"/>
                <a:ea typeface="Lato" panose="020F0502020204030203" pitchFamily="34" charset="0"/>
                <a:cs typeface="Lato" panose="020F0502020204030203" pitchFamily="34" charset="0"/>
              </a:rPr>
              <a:t> </a:t>
            </a:r>
            <a:r>
              <a:rPr lang="el-GR" dirty="0">
                <a:solidFill>
                  <a:schemeClr val="tx2"/>
                </a:solidFill>
                <a:latin typeface="Lato" panose="020F0502020204030203" pitchFamily="34" charset="0"/>
                <a:ea typeface="Lato" panose="020F0502020204030203" pitchFamily="34" charset="0"/>
                <a:cs typeface="Lato" panose="020F0502020204030203" pitchFamily="34" charset="0"/>
              </a:rPr>
              <a:t>όπως εμπόδια, τοίχους, βράχια και καμπυλότητες με τραχιές επιφάνειες χρησιμοποιώντας ένα ασύρματο δίκτυο αισθητήρων πολυμέσων (WMSN) με πυκνά αναπτυγμένους κόμβους κορμού και διάσπαρτους κινητούς κόμβους, έτσι ώστε η επικοινωνία ραδιοσυχνοτήτων μεταξύ κινητών κόμβων πάνω από τη βάση να μπορεί να εγγυηθεί ένα επιθυμητό επίπεδο αδιάλειπτης συνδεσιμότητας και ποιότητας επικοινωνίας.</a:t>
            </a:r>
          </a:p>
        </p:txBody>
      </p:sp>
      <p:pic>
        <p:nvPicPr>
          <p:cNvPr id="5" name="Content Placeholder 4">
            <a:extLst>
              <a:ext uri="{FF2B5EF4-FFF2-40B4-BE49-F238E27FC236}">
                <a16:creationId xmlns:a16="http://schemas.microsoft.com/office/drawing/2014/main" id="{8D71A689-2FFE-6895-BA34-7B065BAC0C84}"/>
              </a:ext>
            </a:extLst>
          </p:cNvPr>
          <p:cNvPicPr>
            <a:picLocks noGrp="1" noChangeAspect="1"/>
          </p:cNvPicPr>
          <p:nvPr>
            <p:ph sz="half" idx="2"/>
          </p:nvPr>
        </p:nvPicPr>
        <p:blipFill>
          <a:blip r:embed="rId2"/>
          <a:stretch>
            <a:fillRect/>
          </a:stretch>
        </p:blipFill>
        <p:spPr>
          <a:xfrm>
            <a:off x="6188417" y="2282249"/>
            <a:ext cx="5422392" cy="3524555"/>
          </a:xfrm>
          <a:noFill/>
        </p:spPr>
      </p:pic>
    </p:spTree>
    <p:extLst>
      <p:ext uri="{BB962C8B-B14F-4D97-AF65-F5344CB8AC3E}">
        <p14:creationId xmlns:p14="http://schemas.microsoft.com/office/powerpoint/2010/main" val="27101818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B5D4A5-04EE-3CA9-84BC-4FBA8D45EEA4}"/>
              </a:ext>
            </a:extLst>
          </p:cNvPr>
          <p:cNvSpPr>
            <a:spLocks noGrp="1"/>
          </p:cNvSpPr>
          <p:nvPr>
            <p:ph type="title"/>
          </p:nvPr>
        </p:nvSpPr>
        <p:spPr/>
        <p:txBody>
          <a:bodyPr/>
          <a:lstStyle/>
          <a:p>
            <a:r>
              <a:rPr lang="en-US" dirty="0"/>
              <a:t>Wireless Propagation in Circular Tunnels</a:t>
            </a:r>
            <a:endParaRPr lang="el-GR" dirty="0"/>
          </a:p>
        </p:txBody>
      </p:sp>
      <p:pic>
        <p:nvPicPr>
          <p:cNvPr id="6" name="Content Placeholder 5" descr="A diagram of a region&#10;&#10;Description automatically generated">
            <a:extLst>
              <a:ext uri="{FF2B5EF4-FFF2-40B4-BE49-F238E27FC236}">
                <a16:creationId xmlns:a16="http://schemas.microsoft.com/office/drawing/2014/main" id="{E7F26BDB-3B3E-040F-3040-4335EA623491}"/>
              </a:ext>
            </a:extLst>
          </p:cNvPr>
          <p:cNvPicPr>
            <a:picLocks noGrp="1" noChangeAspect="1"/>
          </p:cNvPicPr>
          <p:nvPr>
            <p:ph sz="half" idx="1"/>
          </p:nvPr>
        </p:nvPicPr>
        <p:blipFill>
          <a:blip r:embed="rId2"/>
          <a:stretch>
            <a:fillRect/>
          </a:stretch>
        </p:blipFill>
        <p:spPr>
          <a:xfrm>
            <a:off x="4114571" y="2084832"/>
            <a:ext cx="3962858" cy="4433159"/>
          </a:xfrm>
        </p:spPr>
      </p:pic>
      <p:sp>
        <p:nvSpPr>
          <p:cNvPr id="4" name="Content Placeholder 3">
            <a:extLst>
              <a:ext uri="{FF2B5EF4-FFF2-40B4-BE49-F238E27FC236}">
                <a16:creationId xmlns:a16="http://schemas.microsoft.com/office/drawing/2014/main" id="{4249E326-4B3A-90AB-6328-038DCFAE2528}"/>
              </a:ext>
            </a:extLst>
          </p:cNvPr>
          <p:cNvSpPr>
            <a:spLocks noGrp="1"/>
          </p:cNvSpPr>
          <p:nvPr>
            <p:ph sz="half" idx="2"/>
          </p:nvPr>
        </p:nvSpPr>
        <p:spPr>
          <a:xfrm>
            <a:off x="581193" y="2084832"/>
            <a:ext cx="3160528" cy="4102954"/>
          </a:xfrm>
        </p:spPr>
        <p:txBody>
          <a:bodyPr>
            <a:normAutofit/>
          </a:bodyPr>
          <a:lstStyle/>
          <a:p>
            <a:r>
              <a:rPr lang="el-GR" dirty="0" err="1">
                <a:latin typeface="Lato" panose="020F0502020204030203" pitchFamily="34" charset="0"/>
                <a:ea typeface="Lato" panose="020F0502020204030203" pitchFamily="34" charset="0"/>
                <a:cs typeface="Lato" panose="020F0502020204030203" pitchFamily="34" charset="0"/>
              </a:rPr>
              <a:t>Μοντελοποιείται</a:t>
            </a:r>
            <a:r>
              <a:rPr lang="el-GR" dirty="0">
                <a:latin typeface="Lato" panose="020F0502020204030203" pitchFamily="34" charset="0"/>
                <a:ea typeface="Lato" panose="020F0502020204030203" pitchFamily="34" charset="0"/>
                <a:cs typeface="Lato" panose="020F0502020204030203" pitchFamily="34" charset="0"/>
              </a:rPr>
              <a:t> ένα κυκλικό τούνελ με απώλειες που διεγείρεται με μια κεραία κυκλικού βρόχου, χρησιμοποιείται μετασχηματισμός </a:t>
            </a:r>
            <a:r>
              <a:rPr lang="el-GR" dirty="0" err="1">
                <a:latin typeface="Lato" panose="020F0502020204030203" pitchFamily="34" charset="0"/>
                <a:ea typeface="Lato" panose="020F0502020204030203" pitchFamily="34" charset="0"/>
                <a:cs typeface="Lato" panose="020F0502020204030203" pitchFamily="34" charset="0"/>
              </a:rPr>
              <a:t>Fourier</a:t>
            </a:r>
            <a:r>
              <a:rPr lang="el-GR" dirty="0">
                <a:latin typeface="Lato" panose="020F0502020204030203" pitchFamily="34" charset="0"/>
                <a:ea typeface="Lato" panose="020F0502020204030203" pitchFamily="34" charset="0"/>
                <a:cs typeface="Lato" panose="020F0502020204030203" pitchFamily="34" charset="0"/>
              </a:rPr>
              <a:t> και στη συνέχεια παράγονται οι ρυθμοί ΤΕΜ στη δομή με ολοκλήρωση περιγράμματος πάνω από τους πόλους στο μιγαδικό β-επίπεδο.</a:t>
            </a:r>
          </a:p>
        </p:txBody>
      </p:sp>
      <p:pic>
        <p:nvPicPr>
          <p:cNvPr id="8" name="Picture 7" descr="A graph of a function&#10;&#10;Description automatically generated">
            <a:extLst>
              <a:ext uri="{FF2B5EF4-FFF2-40B4-BE49-F238E27FC236}">
                <a16:creationId xmlns:a16="http://schemas.microsoft.com/office/drawing/2014/main" id="{9E0EDB65-9CFC-0936-5807-8001A2B42E7A}"/>
              </a:ext>
            </a:extLst>
          </p:cNvPr>
          <p:cNvPicPr>
            <a:picLocks noChangeAspect="1"/>
          </p:cNvPicPr>
          <p:nvPr/>
        </p:nvPicPr>
        <p:blipFill>
          <a:blip r:embed="rId3"/>
          <a:stretch>
            <a:fillRect/>
          </a:stretch>
        </p:blipFill>
        <p:spPr>
          <a:xfrm>
            <a:off x="8362518" y="3875002"/>
            <a:ext cx="3248289" cy="2642989"/>
          </a:xfrm>
          <a:prstGeom prst="rect">
            <a:avLst/>
          </a:prstGeom>
        </p:spPr>
      </p:pic>
      <p:sp>
        <p:nvSpPr>
          <p:cNvPr id="9" name="TextBox 8">
            <a:extLst>
              <a:ext uri="{FF2B5EF4-FFF2-40B4-BE49-F238E27FC236}">
                <a16:creationId xmlns:a16="http://schemas.microsoft.com/office/drawing/2014/main" id="{396C2B8A-DB2C-E4D1-CB6F-FF19EEEC85DF}"/>
              </a:ext>
            </a:extLst>
          </p:cNvPr>
          <p:cNvSpPr txBox="1"/>
          <p:nvPr/>
        </p:nvSpPr>
        <p:spPr>
          <a:xfrm>
            <a:off x="8681835" y="2162321"/>
            <a:ext cx="3510165" cy="1754326"/>
          </a:xfrm>
          <a:prstGeom prst="rect">
            <a:avLst/>
          </a:prstGeom>
          <a:noFill/>
        </p:spPr>
        <p:txBody>
          <a:bodyPr wrap="square" rtlCol="0">
            <a:spAutoFit/>
          </a:bodyPr>
          <a:lstStyle/>
          <a:p>
            <a:r>
              <a:rPr lang="el-GR" dirty="0">
                <a:latin typeface="Lato" panose="020F0502020204030203" pitchFamily="34" charset="0"/>
                <a:ea typeface="Lato" panose="020F0502020204030203" pitchFamily="34" charset="0"/>
                <a:cs typeface="Lato" panose="020F0502020204030203" pitchFamily="34" charset="0"/>
              </a:rPr>
              <a:t>Αναπτύσσονται αριθμητικά δεδομένα και μελετώνται οι διακυμάνσεις του πεδίου τόσο αξονικά όσο και σε διάφορες διατομές.</a:t>
            </a:r>
          </a:p>
          <a:p>
            <a:endParaRPr lang="el-GR" dirty="0"/>
          </a:p>
        </p:txBody>
      </p:sp>
    </p:spTree>
    <p:extLst>
      <p:ext uri="{BB962C8B-B14F-4D97-AF65-F5344CB8AC3E}">
        <p14:creationId xmlns:p14="http://schemas.microsoft.com/office/powerpoint/2010/main" val="22328205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994749-812D-7884-9B23-0A258E4F6054}"/>
              </a:ext>
            </a:extLst>
          </p:cNvPr>
          <p:cNvSpPr>
            <a:spLocks noGrp="1"/>
          </p:cNvSpPr>
          <p:nvPr>
            <p:ph type="title"/>
          </p:nvPr>
        </p:nvSpPr>
        <p:spPr>
          <a:xfrm>
            <a:off x="581193" y="729658"/>
            <a:ext cx="11029616" cy="757397"/>
          </a:xfrm>
        </p:spPr>
        <p:txBody>
          <a:bodyPr>
            <a:normAutofit/>
          </a:bodyPr>
          <a:lstStyle/>
          <a:p>
            <a:r>
              <a:rPr lang="en-US" dirty="0"/>
              <a:t>Rapidly-Deployable Mesh Network Testbed</a:t>
            </a:r>
            <a:endParaRPr lang="el-GR" dirty="0"/>
          </a:p>
        </p:txBody>
      </p:sp>
      <p:sp>
        <p:nvSpPr>
          <p:cNvPr id="3" name="Content Placeholder 2">
            <a:extLst>
              <a:ext uri="{FF2B5EF4-FFF2-40B4-BE49-F238E27FC236}">
                <a16:creationId xmlns:a16="http://schemas.microsoft.com/office/drawing/2014/main" id="{DFB9CEDD-C475-62B0-6921-5F712622EF97}"/>
              </a:ext>
            </a:extLst>
          </p:cNvPr>
          <p:cNvSpPr>
            <a:spLocks noGrp="1"/>
          </p:cNvSpPr>
          <p:nvPr>
            <p:ph sz="half" idx="1"/>
          </p:nvPr>
        </p:nvSpPr>
        <p:spPr>
          <a:xfrm>
            <a:off x="0" y="1855285"/>
            <a:ext cx="12192000" cy="1573715"/>
          </a:xfrm>
        </p:spPr>
        <p:txBody>
          <a:bodyPr/>
          <a:lstStyle/>
          <a:p>
            <a:pPr marL="0" indent="0">
              <a:buNone/>
            </a:pPr>
            <a:r>
              <a:rPr lang="el-GR" dirty="0">
                <a:latin typeface="Lato" panose="020F0502020204030203" pitchFamily="34" charset="0"/>
                <a:ea typeface="Lato" panose="020F0502020204030203" pitchFamily="34" charset="0"/>
                <a:cs typeface="Lato" panose="020F0502020204030203" pitchFamily="34" charset="0"/>
              </a:rPr>
              <a:t>Η μελέτη προτείνει ένα ασύρματο δίκτυο πλέγματος που μπορεί να αναπτυχθεί γρήγορα. Το υποκείμενο σύστημα τηλεπικοινωνιών που χρησιμοποιείται είναι ραδιόφωνα IEEE 802.11 (</a:t>
            </a:r>
            <a:r>
              <a:rPr lang="el-GR" dirty="0" err="1">
                <a:latin typeface="Lato" panose="020F0502020204030203" pitchFamily="34" charset="0"/>
                <a:ea typeface="Lato" panose="020F0502020204030203" pitchFamily="34" charset="0"/>
                <a:cs typeface="Lato" panose="020F0502020204030203" pitchFamily="34" charset="0"/>
              </a:rPr>
              <a:t>WiFi</a:t>
            </a:r>
            <a:r>
              <a:rPr lang="el-GR" dirty="0">
                <a:latin typeface="Lato" panose="020F0502020204030203" pitchFamily="34" charset="0"/>
                <a:ea typeface="Lato" panose="020F0502020204030203" pitchFamily="34" charset="0"/>
                <a:cs typeface="Lato" panose="020F0502020204030203" pitchFamily="34" charset="0"/>
              </a:rPr>
              <a:t>) που έχουν διαμορφωθεί για να σχηματίζουν ένα δίκτυο επικοινωνίας πολλαπλών δρομολογίων. Ο αλγόριθμος ανάπτυξης χρησιμοποιεί μετρήσεις φυσικών επιπέδων, συγκεκριμένα τον λόγο σήματος προς θόρυβο (SNR), για να καθορίσει πότε και πού θα αναπτυχθούν νέοι κόμβοι πλέγματος (ασύρματοι αναμεταδότες).</a:t>
            </a:r>
          </a:p>
        </p:txBody>
      </p:sp>
      <p:pic>
        <p:nvPicPr>
          <p:cNvPr id="6" name="Content Placeholder 5" descr="A graph of a number of hops&#10;&#10;Description automatically generated">
            <a:extLst>
              <a:ext uri="{FF2B5EF4-FFF2-40B4-BE49-F238E27FC236}">
                <a16:creationId xmlns:a16="http://schemas.microsoft.com/office/drawing/2014/main" id="{EDA38134-146D-FF20-CD4D-CC6772E1FC00}"/>
              </a:ext>
            </a:extLst>
          </p:cNvPr>
          <p:cNvPicPr>
            <a:picLocks noGrp="1" noChangeAspect="1"/>
          </p:cNvPicPr>
          <p:nvPr>
            <p:ph sz="half" idx="2"/>
          </p:nvPr>
        </p:nvPicPr>
        <p:blipFill>
          <a:blip r:embed="rId2"/>
          <a:stretch>
            <a:fillRect/>
          </a:stretch>
        </p:blipFill>
        <p:spPr>
          <a:xfrm>
            <a:off x="7693795" y="3224213"/>
            <a:ext cx="4363967" cy="3633787"/>
          </a:xfrm>
        </p:spPr>
      </p:pic>
      <p:pic>
        <p:nvPicPr>
          <p:cNvPr id="8" name="Picture 7" descr="A diagram of a building&#10;&#10;Description automatically generated">
            <a:extLst>
              <a:ext uri="{FF2B5EF4-FFF2-40B4-BE49-F238E27FC236}">
                <a16:creationId xmlns:a16="http://schemas.microsoft.com/office/drawing/2014/main" id="{27239038-6007-5ED0-5D13-4CDD666C3579}"/>
              </a:ext>
            </a:extLst>
          </p:cNvPr>
          <p:cNvPicPr>
            <a:picLocks noChangeAspect="1"/>
          </p:cNvPicPr>
          <p:nvPr/>
        </p:nvPicPr>
        <p:blipFill>
          <a:blip r:embed="rId3"/>
          <a:stretch>
            <a:fillRect/>
          </a:stretch>
        </p:blipFill>
        <p:spPr>
          <a:xfrm>
            <a:off x="921435" y="3429000"/>
            <a:ext cx="5850926" cy="3018808"/>
          </a:xfrm>
          <a:prstGeom prst="rect">
            <a:avLst/>
          </a:prstGeom>
        </p:spPr>
      </p:pic>
    </p:spTree>
    <p:extLst>
      <p:ext uri="{BB962C8B-B14F-4D97-AF65-F5344CB8AC3E}">
        <p14:creationId xmlns:p14="http://schemas.microsoft.com/office/powerpoint/2010/main" val="26007914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05C6D-5FA5-CC04-646C-E80A88031E9C}"/>
              </a:ext>
            </a:extLst>
          </p:cNvPr>
          <p:cNvSpPr>
            <a:spLocks noGrp="1"/>
          </p:cNvSpPr>
          <p:nvPr>
            <p:ph type="title"/>
          </p:nvPr>
        </p:nvSpPr>
        <p:spPr/>
        <p:txBody>
          <a:bodyPr/>
          <a:lstStyle/>
          <a:p>
            <a:r>
              <a:rPr lang="en-US" dirty="0"/>
              <a:t>Study on the Detecting Technology of Mine Internet</a:t>
            </a:r>
            <a:r>
              <a:rPr lang="el-GR" dirty="0"/>
              <a:t> </a:t>
            </a:r>
            <a:r>
              <a:rPr lang="en-US" dirty="0"/>
              <a:t>of Things Based on RSSI Technology</a:t>
            </a:r>
            <a:endParaRPr lang="el-GR" dirty="0"/>
          </a:p>
        </p:txBody>
      </p:sp>
      <p:pic>
        <p:nvPicPr>
          <p:cNvPr id="8" name="Content Placeholder 7">
            <a:extLst>
              <a:ext uri="{FF2B5EF4-FFF2-40B4-BE49-F238E27FC236}">
                <a16:creationId xmlns:a16="http://schemas.microsoft.com/office/drawing/2014/main" id="{08A5AABF-3A9E-0A12-1AE5-DC7FECCB3421}"/>
              </a:ext>
            </a:extLst>
          </p:cNvPr>
          <p:cNvPicPr>
            <a:picLocks noGrp="1" noChangeAspect="1"/>
          </p:cNvPicPr>
          <p:nvPr>
            <p:ph sz="half" idx="1"/>
          </p:nvPr>
        </p:nvPicPr>
        <p:blipFill>
          <a:blip r:embed="rId2"/>
          <a:stretch>
            <a:fillRect/>
          </a:stretch>
        </p:blipFill>
        <p:spPr>
          <a:xfrm>
            <a:off x="303926" y="1861970"/>
            <a:ext cx="3664068" cy="3633787"/>
          </a:xfrm>
        </p:spPr>
      </p:pic>
      <p:pic>
        <p:nvPicPr>
          <p:cNvPr id="6" name="Content Placeholder 5">
            <a:extLst>
              <a:ext uri="{FF2B5EF4-FFF2-40B4-BE49-F238E27FC236}">
                <a16:creationId xmlns:a16="http://schemas.microsoft.com/office/drawing/2014/main" id="{4D45078A-0B01-05F4-2648-CA0E8C69C886}"/>
              </a:ext>
            </a:extLst>
          </p:cNvPr>
          <p:cNvPicPr>
            <a:picLocks noGrp="1" noChangeAspect="1"/>
          </p:cNvPicPr>
          <p:nvPr>
            <p:ph sz="half" idx="2"/>
          </p:nvPr>
        </p:nvPicPr>
        <p:blipFill>
          <a:blip r:embed="rId3"/>
          <a:stretch>
            <a:fillRect/>
          </a:stretch>
        </p:blipFill>
        <p:spPr>
          <a:xfrm>
            <a:off x="6699326" y="1861970"/>
            <a:ext cx="5188748" cy="3633787"/>
          </a:xfrm>
        </p:spPr>
      </p:pic>
      <p:sp>
        <p:nvSpPr>
          <p:cNvPr id="9" name="TextBox 8">
            <a:extLst>
              <a:ext uri="{FF2B5EF4-FFF2-40B4-BE49-F238E27FC236}">
                <a16:creationId xmlns:a16="http://schemas.microsoft.com/office/drawing/2014/main" id="{3BC6D08F-C171-C393-59C8-52811A34D506}"/>
              </a:ext>
            </a:extLst>
          </p:cNvPr>
          <p:cNvSpPr txBox="1"/>
          <p:nvPr/>
        </p:nvSpPr>
        <p:spPr>
          <a:xfrm>
            <a:off x="212093" y="5528177"/>
            <a:ext cx="10561163" cy="1200329"/>
          </a:xfrm>
          <a:prstGeom prst="rect">
            <a:avLst/>
          </a:prstGeom>
          <a:noFill/>
        </p:spPr>
        <p:txBody>
          <a:bodyPr wrap="square" rtlCol="0">
            <a:spAutoFit/>
          </a:bodyPr>
          <a:lstStyle/>
          <a:p>
            <a:r>
              <a:rPr lang="el-GR" dirty="0">
                <a:latin typeface="Lato" panose="020F0502020204030203" pitchFamily="34" charset="0"/>
                <a:ea typeface="Lato" panose="020F0502020204030203" pitchFamily="34" charset="0"/>
                <a:cs typeface="Lato" panose="020F0502020204030203" pitchFamily="34" charset="0"/>
              </a:rPr>
              <a:t>Η τεχνολογία που προτείνεται είναι το </a:t>
            </a:r>
            <a:r>
              <a:rPr lang="el-GR" dirty="0" err="1">
                <a:latin typeface="Lato" panose="020F0502020204030203" pitchFamily="34" charset="0"/>
                <a:ea typeface="Lato" panose="020F0502020204030203" pitchFamily="34" charset="0"/>
                <a:cs typeface="Lato" panose="020F0502020204030203" pitchFamily="34" charset="0"/>
              </a:rPr>
              <a:t>Mine</a:t>
            </a:r>
            <a:r>
              <a:rPr lang="el-GR" dirty="0">
                <a:latin typeface="Lato" panose="020F0502020204030203" pitchFamily="34" charset="0"/>
                <a:ea typeface="Lato" panose="020F0502020204030203" pitchFamily="34" charset="0"/>
                <a:cs typeface="Lato" panose="020F0502020204030203" pitchFamily="34" charset="0"/>
              </a:rPr>
              <a:t> Internet of </a:t>
            </a:r>
            <a:r>
              <a:rPr lang="el-GR" dirty="0" err="1">
                <a:latin typeface="Lato" panose="020F0502020204030203" pitchFamily="34" charset="0"/>
                <a:ea typeface="Lato" panose="020F0502020204030203" pitchFamily="34" charset="0"/>
                <a:cs typeface="Lato" panose="020F0502020204030203" pitchFamily="34" charset="0"/>
              </a:rPr>
              <a:t>Things</a:t>
            </a:r>
            <a:r>
              <a:rPr lang="el-GR" dirty="0">
                <a:latin typeface="Lato" panose="020F0502020204030203" pitchFamily="34" charset="0"/>
                <a:ea typeface="Lato" panose="020F0502020204030203" pitchFamily="34" charset="0"/>
                <a:cs typeface="Lato" panose="020F0502020204030203" pitchFamily="34" charset="0"/>
              </a:rPr>
              <a:t> (</a:t>
            </a:r>
            <a:r>
              <a:rPr lang="el-GR" dirty="0" err="1">
                <a:latin typeface="Lato" panose="020F0502020204030203" pitchFamily="34" charset="0"/>
                <a:ea typeface="Lato" panose="020F0502020204030203" pitchFamily="34" charset="0"/>
                <a:cs typeface="Lato" panose="020F0502020204030203" pitchFamily="34" charset="0"/>
              </a:rPr>
              <a:t>IoT</a:t>
            </a:r>
            <a:r>
              <a:rPr lang="el-GR" dirty="0">
                <a:latin typeface="Lato" panose="020F0502020204030203" pitchFamily="34" charset="0"/>
                <a:ea typeface="Lato" panose="020F0502020204030203" pitchFamily="34" charset="0"/>
                <a:cs typeface="Lato" panose="020F0502020204030203" pitchFamily="34" charset="0"/>
              </a:rPr>
              <a:t>) που χρησιμοποιεί την</a:t>
            </a:r>
            <a:r>
              <a:rPr lang="en-US" dirty="0">
                <a:latin typeface="Lato" panose="020F0502020204030203" pitchFamily="34" charset="0"/>
                <a:ea typeface="Lato" panose="020F0502020204030203" pitchFamily="34" charset="0"/>
                <a:cs typeface="Lato" panose="020F0502020204030203" pitchFamily="34" charset="0"/>
              </a:rPr>
              <a:t> </a:t>
            </a:r>
            <a:r>
              <a:rPr lang="el-GR" dirty="0">
                <a:latin typeface="Lato" panose="020F0502020204030203" pitchFamily="34" charset="0"/>
                <a:ea typeface="Lato" panose="020F0502020204030203" pitchFamily="34" charset="0"/>
                <a:cs typeface="Lato" panose="020F0502020204030203" pitchFamily="34" charset="0"/>
              </a:rPr>
              <a:t>λαμβανόμενη ισχύ σήματος (RSSI). Αυτό περιλαμβάνει τη χρήση του </a:t>
            </a:r>
            <a:r>
              <a:rPr lang="el-GR" dirty="0" err="1">
                <a:latin typeface="Lato" panose="020F0502020204030203" pitchFamily="34" charset="0"/>
                <a:ea typeface="Lato" panose="020F0502020204030203" pitchFamily="34" charset="0"/>
                <a:cs typeface="Lato" panose="020F0502020204030203" pitchFamily="34" charset="0"/>
              </a:rPr>
              <a:t>IoT</a:t>
            </a:r>
            <a:r>
              <a:rPr lang="el-GR" dirty="0">
                <a:latin typeface="Lato" panose="020F0502020204030203" pitchFamily="34" charset="0"/>
                <a:ea typeface="Lato" panose="020F0502020204030203" pitchFamily="34" charset="0"/>
                <a:cs typeface="Lato" panose="020F0502020204030203" pitchFamily="34" charset="0"/>
              </a:rPr>
              <a:t> για τον εντοπισμό και τον έλεγχο του προσωπικού, του εξοπλισμού και του περιβάλλοντος του ορυχείου για τη βελτίωση της λειτουργικής ασφάλειας και αποτελεσματικότητας στα υπόγεια ορυχεία.</a:t>
            </a:r>
          </a:p>
        </p:txBody>
      </p:sp>
      <p:pic>
        <p:nvPicPr>
          <p:cNvPr id="11" name="Picture 10" descr="A math equations on a white background&#10;&#10;Description automatically generated">
            <a:extLst>
              <a:ext uri="{FF2B5EF4-FFF2-40B4-BE49-F238E27FC236}">
                <a16:creationId xmlns:a16="http://schemas.microsoft.com/office/drawing/2014/main" id="{B843B573-3FD3-4109-BE65-80242E6B44BD}"/>
              </a:ext>
            </a:extLst>
          </p:cNvPr>
          <p:cNvPicPr>
            <a:picLocks noChangeAspect="1"/>
          </p:cNvPicPr>
          <p:nvPr/>
        </p:nvPicPr>
        <p:blipFill>
          <a:blip r:embed="rId4"/>
          <a:stretch>
            <a:fillRect/>
          </a:stretch>
        </p:blipFill>
        <p:spPr>
          <a:xfrm>
            <a:off x="3512171" y="3042609"/>
            <a:ext cx="3187155" cy="2097402"/>
          </a:xfrm>
          <a:prstGeom prst="rect">
            <a:avLst/>
          </a:prstGeom>
        </p:spPr>
      </p:pic>
    </p:spTree>
    <p:extLst>
      <p:ext uri="{BB962C8B-B14F-4D97-AF65-F5344CB8AC3E}">
        <p14:creationId xmlns:p14="http://schemas.microsoft.com/office/powerpoint/2010/main" val="23847452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B1C086-7243-22D9-51E0-0C7933DF236B}"/>
              </a:ext>
            </a:extLst>
          </p:cNvPr>
          <p:cNvSpPr>
            <a:spLocks noGrp="1"/>
          </p:cNvSpPr>
          <p:nvPr>
            <p:ph type="title"/>
          </p:nvPr>
        </p:nvSpPr>
        <p:spPr>
          <a:xfrm>
            <a:off x="581193" y="729658"/>
            <a:ext cx="11029616" cy="988332"/>
          </a:xfrm>
        </p:spPr>
        <p:txBody>
          <a:bodyPr anchor="b">
            <a:normAutofit/>
          </a:bodyPr>
          <a:lstStyle/>
          <a:p>
            <a:r>
              <a:rPr lang="en-US" dirty="0"/>
              <a:t>Fifth Generation Cellular Networks for</a:t>
            </a:r>
            <a:r>
              <a:rPr lang="el-GR" dirty="0"/>
              <a:t> </a:t>
            </a:r>
            <a:r>
              <a:rPr lang="en-US" dirty="0"/>
              <a:t>Underground Block Cave Mining: A Position Paper</a:t>
            </a:r>
            <a:endParaRPr lang="el-GR" dirty="0"/>
          </a:p>
        </p:txBody>
      </p:sp>
      <p:sp>
        <p:nvSpPr>
          <p:cNvPr id="3" name="Content Placeholder 2">
            <a:extLst>
              <a:ext uri="{FF2B5EF4-FFF2-40B4-BE49-F238E27FC236}">
                <a16:creationId xmlns:a16="http://schemas.microsoft.com/office/drawing/2014/main" id="{A5757C84-9685-7F69-84C9-75D343460C3B}"/>
              </a:ext>
            </a:extLst>
          </p:cNvPr>
          <p:cNvSpPr>
            <a:spLocks noGrp="1"/>
          </p:cNvSpPr>
          <p:nvPr>
            <p:ph sz="half" idx="1"/>
          </p:nvPr>
        </p:nvSpPr>
        <p:spPr>
          <a:xfrm>
            <a:off x="581193" y="2228003"/>
            <a:ext cx="5422390" cy="3633047"/>
          </a:xfrm>
        </p:spPr>
        <p:txBody>
          <a:bodyPr anchor="ctr">
            <a:normAutofit/>
          </a:bodyPr>
          <a:lstStyle/>
          <a:p>
            <a:r>
              <a:rPr lang="el-GR" dirty="0">
                <a:latin typeface="Lato" panose="020F0502020204030203" pitchFamily="34" charset="0"/>
                <a:ea typeface="Lato" panose="020F0502020204030203" pitchFamily="34" charset="0"/>
                <a:cs typeface="Lato" panose="020F0502020204030203" pitchFamily="34" charset="0"/>
              </a:rPr>
              <a:t>Η τεχνολογία που προτείνεται στη μελέτη είναι τα </a:t>
            </a:r>
            <a:r>
              <a:rPr lang="el-GR" dirty="0" err="1">
                <a:latin typeface="Lato" panose="020F0502020204030203" pitchFamily="34" charset="0"/>
                <a:ea typeface="Lato" panose="020F0502020204030203" pitchFamily="34" charset="0"/>
                <a:cs typeface="Lato" panose="020F0502020204030203" pitchFamily="34" charset="0"/>
              </a:rPr>
              <a:t>Κυψελωτά</a:t>
            </a:r>
            <a:r>
              <a:rPr lang="el-GR" dirty="0">
                <a:latin typeface="Lato" panose="020F0502020204030203" pitchFamily="34" charset="0"/>
                <a:ea typeface="Lato" panose="020F0502020204030203" pitchFamily="34" charset="0"/>
                <a:cs typeface="Lato" panose="020F0502020204030203" pitchFamily="34" charset="0"/>
              </a:rPr>
              <a:t> Δίκτυα Πέμπτης Γενιάς (5G). Το υποκείμενο σύστημα τηλεπικοινωνιών περιλαμβάνει τη χρήση 5G με ειδικές προσαρμογές για περιβάλλοντα εξόρυξης υπόγειων σπηλαίων. Αυτό περιλαμβάνει ένα επανασχεδιασμένο δίκτυο </a:t>
            </a:r>
            <a:r>
              <a:rPr lang="el-GR" dirty="0" err="1">
                <a:latin typeface="Lato" panose="020F0502020204030203" pitchFamily="34" charset="0"/>
                <a:ea typeface="Lato" panose="020F0502020204030203" pitchFamily="34" charset="0"/>
                <a:cs typeface="Lato" panose="020F0502020204030203" pitchFamily="34" charset="0"/>
              </a:rPr>
              <a:t>ραδιοπρόσβασης</a:t>
            </a:r>
            <a:r>
              <a:rPr lang="el-GR" dirty="0">
                <a:latin typeface="Lato" panose="020F0502020204030203" pitchFamily="34" charset="0"/>
                <a:ea typeface="Lato" panose="020F0502020204030203" pitchFamily="34" charset="0"/>
                <a:cs typeface="Lato" panose="020F0502020204030203" pitchFamily="34" charset="0"/>
              </a:rPr>
              <a:t> (RAN) και τη χρήση απομακρυσμένων κεφαλών ραδιοφώνου (</a:t>
            </a:r>
            <a:r>
              <a:rPr lang="el-GR" dirty="0" err="1">
                <a:latin typeface="Lato" panose="020F0502020204030203" pitchFamily="34" charset="0"/>
                <a:ea typeface="Lato" panose="020F0502020204030203" pitchFamily="34" charset="0"/>
                <a:cs typeface="Lato" panose="020F0502020204030203" pitchFamily="34" charset="0"/>
              </a:rPr>
              <a:t>RRHs</a:t>
            </a:r>
            <a:r>
              <a:rPr lang="el-GR" dirty="0">
                <a:latin typeface="Lato" panose="020F0502020204030203" pitchFamily="34" charset="0"/>
                <a:ea typeface="Lato" panose="020F0502020204030203" pitchFamily="34" charset="0"/>
                <a:cs typeface="Lato" panose="020F0502020204030203" pitchFamily="34" charset="0"/>
              </a:rPr>
              <a:t>), κατανεμημένων μονάδων (</a:t>
            </a:r>
            <a:r>
              <a:rPr lang="el-GR" dirty="0" err="1">
                <a:latin typeface="Lato" panose="020F0502020204030203" pitchFamily="34" charset="0"/>
                <a:ea typeface="Lato" panose="020F0502020204030203" pitchFamily="34" charset="0"/>
                <a:cs typeface="Lato" panose="020F0502020204030203" pitchFamily="34" charset="0"/>
              </a:rPr>
              <a:t>DUs</a:t>
            </a:r>
            <a:r>
              <a:rPr lang="el-GR" dirty="0">
                <a:latin typeface="Lato" panose="020F0502020204030203" pitchFamily="34" charset="0"/>
                <a:ea typeface="Lato" panose="020F0502020204030203" pitchFamily="34" charset="0"/>
                <a:cs typeface="Lato" panose="020F0502020204030203" pitchFamily="34" charset="0"/>
              </a:rPr>
              <a:t>) και κεντρικών μονάδων (</a:t>
            </a:r>
            <a:r>
              <a:rPr lang="el-GR" dirty="0" err="1">
                <a:latin typeface="Lato" panose="020F0502020204030203" pitchFamily="34" charset="0"/>
                <a:ea typeface="Lato" panose="020F0502020204030203" pitchFamily="34" charset="0"/>
                <a:cs typeface="Lato" panose="020F0502020204030203" pitchFamily="34" charset="0"/>
              </a:rPr>
              <a:t>CUs</a:t>
            </a:r>
            <a:r>
              <a:rPr lang="el-GR" dirty="0">
                <a:latin typeface="Lato" panose="020F0502020204030203" pitchFamily="34" charset="0"/>
                <a:ea typeface="Lato" panose="020F0502020204030203" pitchFamily="34" charset="0"/>
                <a:cs typeface="Lato" panose="020F0502020204030203" pitchFamily="34" charset="0"/>
              </a:rPr>
              <a:t>) για την παροχή αποτελεσματικών και οικονομικά αποδοτικών λύσεων επικοινωνίας.</a:t>
            </a:r>
          </a:p>
        </p:txBody>
      </p:sp>
      <p:pic>
        <p:nvPicPr>
          <p:cNvPr id="6" name="Content Placeholder 5">
            <a:extLst>
              <a:ext uri="{FF2B5EF4-FFF2-40B4-BE49-F238E27FC236}">
                <a16:creationId xmlns:a16="http://schemas.microsoft.com/office/drawing/2014/main" id="{11D6E311-09B5-C7B5-EC34-F50C62651B44}"/>
              </a:ext>
            </a:extLst>
          </p:cNvPr>
          <p:cNvPicPr>
            <a:picLocks noGrp="1" noChangeAspect="1"/>
          </p:cNvPicPr>
          <p:nvPr>
            <p:ph sz="half" idx="2"/>
          </p:nvPr>
        </p:nvPicPr>
        <p:blipFill>
          <a:blip r:embed="rId2"/>
          <a:stretch>
            <a:fillRect/>
          </a:stretch>
        </p:blipFill>
        <p:spPr>
          <a:xfrm>
            <a:off x="6188417" y="2478811"/>
            <a:ext cx="5422392" cy="3131431"/>
          </a:xfrm>
          <a:noFill/>
        </p:spPr>
      </p:pic>
    </p:spTree>
    <p:extLst>
      <p:ext uri="{BB962C8B-B14F-4D97-AF65-F5344CB8AC3E}">
        <p14:creationId xmlns:p14="http://schemas.microsoft.com/office/powerpoint/2010/main" val="25858190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0FCA8-6389-6ECB-13E9-77BD2DC3E629}"/>
              </a:ext>
            </a:extLst>
          </p:cNvPr>
          <p:cNvSpPr>
            <a:spLocks noGrp="1"/>
          </p:cNvSpPr>
          <p:nvPr>
            <p:ph type="title"/>
          </p:nvPr>
        </p:nvSpPr>
        <p:spPr>
          <a:xfrm>
            <a:off x="581193" y="729658"/>
            <a:ext cx="11029616" cy="988332"/>
          </a:xfrm>
        </p:spPr>
        <p:txBody>
          <a:bodyPr anchor="b">
            <a:normAutofit/>
          </a:bodyPr>
          <a:lstStyle/>
          <a:p>
            <a:r>
              <a:rPr lang="en-US" sz="2600"/>
              <a:t>A feasibility study of </a:t>
            </a:r>
            <a:r>
              <a:rPr lang="en-US" sz="2600" err="1"/>
              <a:t>LoRaWAN</a:t>
            </a:r>
            <a:r>
              <a:rPr lang="en-US" sz="2600"/>
              <a:t>-based wireless underground sensor</a:t>
            </a:r>
            <a:br>
              <a:rPr lang="en-US" sz="2600"/>
            </a:br>
            <a:r>
              <a:rPr lang="en-US" sz="2600"/>
              <a:t>networks for underground monitoring</a:t>
            </a:r>
            <a:endParaRPr lang="el-GR" sz="260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82F1A38C-D5D4-47AA-E3D0-2D5017C08FCD}"/>
                  </a:ext>
                </a:extLst>
              </p:cNvPr>
              <p:cNvSpPr>
                <a:spLocks noGrp="1"/>
              </p:cNvSpPr>
              <p:nvPr>
                <p:ph sz="half" idx="1"/>
              </p:nvPr>
            </p:nvSpPr>
            <p:spPr>
              <a:xfrm>
                <a:off x="581193" y="2228004"/>
                <a:ext cx="5422390" cy="3429662"/>
              </a:xfrm>
            </p:spPr>
            <p:txBody>
              <a:bodyPr anchor="ctr">
                <a:normAutofit lnSpcReduction="10000"/>
              </a:bodyPr>
              <a:lstStyle/>
              <a:p>
                <a:r>
                  <a:rPr lang="el-GR" dirty="0">
                    <a:latin typeface="Lato" panose="020F0502020204030203" pitchFamily="34" charset="0"/>
                    <a:ea typeface="Lato" panose="020F0502020204030203" pitchFamily="34" charset="0"/>
                    <a:cs typeface="Lato" panose="020F0502020204030203" pitchFamily="34" charset="0"/>
                  </a:rPr>
                  <a:t>Προτείνει ασύρματα υπόγεια δίκτυα αισθητήρων (WUSN) που βασίζονται στο </a:t>
                </a:r>
                <a:r>
                  <a:rPr lang="el-GR" dirty="0" err="1">
                    <a:latin typeface="Lato" panose="020F0502020204030203" pitchFamily="34" charset="0"/>
                    <a:ea typeface="Lato" panose="020F0502020204030203" pitchFamily="34" charset="0"/>
                    <a:cs typeface="Lato" panose="020F0502020204030203" pitchFamily="34" charset="0"/>
                  </a:rPr>
                  <a:t>LoRaWAN</a:t>
                </a:r>
                <a:r>
                  <a:rPr lang="el-GR" dirty="0">
                    <a:latin typeface="Lato" panose="020F0502020204030203" pitchFamily="34" charset="0"/>
                    <a:ea typeface="Lato" panose="020F0502020204030203" pitchFamily="34" charset="0"/>
                    <a:cs typeface="Lato" panose="020F0502020204030203" pitchFamily="34" charset="0"/>
                  </a:rPr>
                  <a:t> για υπόγεια παρακολούθηση. Το υποκείμενο σύστημα τηλεπικοινωνιών που χρησιμοποιείται είναι η τεχνολογία </a:t>
                </a:r>
                <a:r>
                  <a:rPr lang="el-GR" dirty="0" err="1">
                    <a:latin typeface="Lato" panose="020F0502020204030203" pitchFamily="34" charset="0"/>
                    <a:ea typeface="Lato" panose="020F0502020204030203" pitchFamily="34" charset="0"/>
                    <a:cs typeface="Lato" panose="020F0502020204030203" pitchFamily="34" charset="0"/>
                  </a:rPr>
                  <a:t>Low-Power</a:t>
                </a:r>
                <a:r>
                  <a:rPr lang="el-GR" dirty="0">
                    <a:latin typeface="Lato" panose="020F0502020204030203" pitchFamily="34" charset="0"/>
                    <a:ea typeface="Lato" panose="020F0502020204030203" pitchFamily="34" charset="0"/>
                    <a:cs typeface="Lato" panose="020F0502020204030203" pitchFamily="34" charset="0"/>
                  </a:rPr>
                  <a:t> </a:t>
                </a:r>
                <a:r>
                  <a:rPr lang="el-GR" dirty="0" err="1">
                    <a:latin typeface="Lato" panose="020F0502020204030203" pitchFamily="34" charset="0"/>
                    <a:ea typeface="Lato" panose="020F0502020204030203" pitchFamily="34" charset="0"/>
                    <a:cs typeface="Lato" panose="020F0502020204030203" pitchFamily="34" charset="0"/>
                  </a:rPr>
                  <a:t>Wide-Area</a:t>
                </a:r>
                <a:r>
                  <a:rPr lang="el-GR" dirty="0">
                    <a:latin typeface="Lato" panose="020F0502020204030203" pitchFamily="34" charset="0"/>
                    <a:ea typeface="Lato" panose="020F0502020204030203" pitchFamily="34" charset="0"/>
                    <a:cs typeface="Lato" panose="020F0502020204030203" pitchFamily="34" charset="0"/>
                  </a:rPr>
                  <a:t> </a:t>
                </a:r>
                <a:r>
                  <a:rPr lang="el-GR" dirty="0" err="1">
                    <a:latin typeface="Lato" panose="020F0502020204030203" pitchFamily="34" charset="0"/>
                    <a:ea typeface="Lato" panose="020F0502020204030203" pitchFamily="34" charset="0"/>
                    <a:cs typeface="Lato" panose="020F0502020204030203" pitchFamily="34" charset="0"/>
                  </a:rPr>
                  <a:t>Network</a:t>
                </a:r>
                <a:r>
                  <a:rPr lang="el-GR" dirty="0">
                    <a:latin typeface="Lato" panose="020F0502020204030203" pitchFamily="34" charset="0"/>
                    <a:ea typeface="Lato" panose="020F0502020204030203" pitchFamily="34" charset="0"/>
                    <a:cs typeface="Lato" panose="020F0502020204030203" pitchFamily="34" charset="0"/>
                  </a:rPr>
                  <a:t> (LPWAN), και συγκεκριμένα το </a:t>
                </a:r>
                <a:r>
                  <a:rPr lang="el-GR" dirty="0" err="1">
                    <a:latin typeface="Lato" panose="020F0502020204030203" pitchFamily="34" charset="0"/>
                    <a:ea typeface="Lato" panose="020F0502020204030203" pitchFamily="34" charset="0"/>
                    <a:cs typeface="Lato" panose="020F0502020204030203" pitchFamily="34" charset="0"/>
                  </a:rPr>
                  <a:t>LoRaWAN</a:t>
                </a:r>
                <a:r>
                  <a:rPr lang="el-GR" dirty="0">
                    <a:latin typeface="Lato" panose="020F0502020204030203" pitchFamily="34" charset="0"/>
                    <a:ea typeface="Lato" panose="020F0502020204030203" pitchFamily="34" charset="0"/>
                    <a:cs typeface="Lato" panose="020F0502020204030203" pitchFamily="34" charset="0"/>
                  </a:rPr>
                  <a:t>.</a:t>
                </a:r>
                <a:endParaRPr lang="en-US" dirty="0">
                  <a:latin typeface="Lato" panose="020F0502020204030203" pitchFamily="34" charset="0"/>
                  <a:ea typeface="Lato" panose="020F0502020204030203" pitchFamily="34" charset="0"/>
                  <a:cs typeface="Lato" panose="020F0502020204030203" pitchFamily="34" charset="0"/>
                </a:endParaRPr>
              </a:p>
              <a:p>
                <a:pPr>
                  <a:lnSpc>
                    <a:spcPct val="150000"/>
                  </a:lnSpc>
                </a:pPr>
                <a:r>
                  <a:rPr lang="el-GR" b="0" dirty="0">
                    <a:latin typeface="Lato" panose="020F0502020204030203" pitchFamily="34" charset="0"/>
                    <a:ea typeface="Lato" panose="020F0502020204030203" pitchFamily="34" charset="0"/>
                    <a:cs typeface="Lato" panose="020F0502020204030203" pitchFamily="34" charset="0"/>
                  </a:rPr>
                  <a:t>Μοντελοποίηση Καναλιού</a:t>
                </a:r>
                <a:br>
                  <a:rPr lang="el-GR" b="0" dirty="0">
                    <a:latin typeface="Lato" panose="020F0502020204030203" pitchFamily="34" charset="0"/>
                    <a:ea typeface="Lato" panose="020F0502020204030203" pitchFamily="34" charset="0"/>
                    <a:cs typeface="Lato" panose="020F0502020204030203" pitchFamily="34" charset="0"/>
                  </a:rPr>
                </a:br>
                <a14:m>
                  <m:oMath xmlns:m="http://schemas.openxmlformats.org/officeDocument/2006/math">
                    <m:eqArr>
                      <m:eqArrPr>
                        <m:ctrlPr>
                          <a:rPr lang="en-US" i="1">
                            <a:latin typeface="Cambria Math" panose="02040503050406030204" pitchFamily="18" charset="0"/>
                          </a:rPr>
                        </m:ctrlPr>
                      </m:eqArrPr>
                      <m:e>
                        <m:sSub>
                          <m:sSubPr>
                            <m:ctrlPr>
                              <a:rPr lang="en-US" i="1">
                                <a:latin typeface="Cambria Math" panose="02040503050406030204" pitchFamily="18" charset="0"/>
                              </a:rPr>
                            </m:ctrlPr>
                          </m:sSubPr>
                          <m:e>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𝑟</m:t>
                                </m:r>
                              </m:sub>
                            </m:sSub>
                            <m:r>
                              <a:rPr lang="en-US" i="1">
                                <a:latin typeface="Cambria Math" panose="02040503050406030204" pitchFamily="18" charset="0"/>
                              </a:rPr>
                              <m:t>=</m:t>
                            </m:r>
                            <m:r>
                              <a:rPr lang="en-US" i="1">
                                <a:latin typeface="Cambria Math" panose="02040503050406030204" pitchFamily="18" charset="0"/>
                              </a:rPr>
                              <m:t>𝑃</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𝑟</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𝑢𝑔</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𝑑</m:t>
                                </m:r>
                              </m:e>
                              <m:sub>
                                <m:r>
                                  <a:rPr lang="en-US" i="1">
                                    <a:latin typeface="Cambria Math" panose="02040503050406030204" pitchFamily="18" charset="0"/>
                                  </a:rPr>
                                  <m:t>𝑢𝑔</m:t>
                                </m:r>
                              </m:sub>
                            </m:sSub>
                          </m:e>
                        </m:d>
                        <m:r>
                          <a:rPr lang="en-US" i="1">
                            <a:latin typeface="Cambria Math" panose="02040503050406030204" pitchFamily="18" charset="0"/>
                          </a:rPr>
                          <m:t>+</m:t>
                        </m:r>
                        <m:r>
                          <a:rPr lang="en-US" i="1">
                            <a:latin typeface="Cambria Math" panose="02040503050406030204" pitchFamily="18" charset="0"/>
                          </a:rPr>
                          <m:t>𝑎</m:t>
                        </m:r>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𝑎𝑔</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𝑑</m:t>
                                </m:r>
                              </m:e>
                              <m:sub>
                                <m:r>
                                  <a:rPr lang="en-US" i="1">
                                    <a:latin typeface="Cambria Math" panose="02040503050406030204" pitchFamily="18" charset="0"/>
                                  </a:rPr>
                                  <m:t>𝑎𝑔</m:t>
                                </m:r>
                              </m:sub>
                            </m:sSub>
                          </m:e>
                        </m:d>
                      </m:e>
                      <m:e>
                        <m:r>
                          <a:rPr lang="en-US" i="1">
                            <a:latin typeface="Cambria Math" panose="02040503050406030204" pitchFamily="18" charset="0"/>
                          </a:rPr>
                          <m:t>+ </m:t>
                        </m:r>
                        <m:r>
                          <a:rPr lang="en-US" i="1">
                            <a:latin typeface="Cambria Math" panose="02040503050406030204" pitchFamily="18" charset="0"/>
                          </a:rPr>
                          <m:t>𝑏</m:t>
                        </m:r>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𝑠𝑢𝑟𝑓𝑎𝑐𝑒</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𝑑</m:t>
                                </m:r>
                              </m:e>
                              <m:sub>
                                <m:r>
                                  <a:rPr lang="en-US" i="1">
                                    <a:latin typeface="Cambria Math" panose="02040503050406030204" pitchFamily="18" charset="0"/>
                                  </a:rPr>
                                  <m:t>𝑠𝑢𝑟𝑓𝑎𝑐𝑒</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𝑅</m:t>
                            </m:r>
                          </m:sub>
                        </m:sSub>
                        <m:r>
                          <a:rPr lang="en-US" i="1">
                            <a:latin typeface="Cambria Math" panose="02040503050406030204" pitchFamily="18" charset="0"/>
                          </a:rPr>
                          <m:t>−10</m:t>
                        </m:r>
                        <m:r>
                          <a:rPr lang="en-US" i="1">
                            <a:latin typeface="Cambria Math" panose="02040503050406030204" pitchFamily="18" charset="0"/>
                          </a:rPr>
                          <m:t>𝑙𝑜𝑔</m:t>
                        </m:r>
                        <m:sSup>
                          <m:sSupPr>
                            <m:ctrlPr>
                              <a:rPr lang="en-US" i="1">
                                <a:latin typeface="Cambria Math" panose="02040503050406030204" pitchFamily="18" charset="0"/>
                              </a:rPr>
                            </m:ctrlPr>
                          </m:sSupPr>
                          <m:e>
                            <m:r>
                              <a:rPr lang="en-US" i="1">
                                <a:latin typeface="Cambria Math" panose="02040503050406030204" pitchFamily="18" charset="0"/>
                              </a:rPr>
                              <m:t>𝜒</m:t>
                            </m:r>
                          </m:e>
                          <m:sup>
                            <m:r>
                              <a:rPr lang="en-US" i="1">
                                <a:latin typeface="Cambria Math" panose="02040503050406030204" pitchFamily="18" charset="0"/>
                              </a:rPr>
                              <m:t>2</m:t>
                            </m:r>
                          </m:sup>
                        </m:sSup>
                        <m:r>
                          <a:rPr lang="en-US" i="1">
                            <a:latin typeface="Cambria Math" panose="02040503050406030204" pitchFamily="18" charset="0"/>
                          </a:rPr>
                          <m:t>]</m:t>
                        </m:r>
                      </m:e>
                    </m:eqArr>
                  </m:oMath>
                </a14:m>
                <a:endParaRPr lang="el-GR" dirty="0">
                  <a:latin typeface="Lato" panose="020F0502020204030203" pitchFamily="34" charset="0"/>
                  <a:ea typeface="Lato" panose="020F0502020204030203" pitchFamily="34" charset="0"/>
                  <a:cs typeface="Lato" panose="020F0502020204030203" pitchFamily="34" charset="0"/>
                </a:endParaRPr>
              </a:p>
            </p:txBody>
          </p:sp>
        </mc:Choice>
        <mc:Fallback>
          <p:sp>
            <p:nvSpPr>
              <p:cNvPr id="3" name="Content Placeholder 2">
                <a:extLst>
                  <a:ext uri="{FF2B5EF4-FFF2-40B4-BE49-F238E27FC236}">
                    <a16:creationId xmlns:a16="http://schemas.microsoft.com/office/drawing/2014/main" id="{82F1A38C-D5D4-47AA-E3D0-2D5017C08FCD}"/>
                  </a:ext>
                </a:extLst>
              </p:cNvPr>
              <p:cNvSpPr>
                <a:spLocks noGrp="1" noRot="1" noChangeAspect="1" noMove="1" noResize="1" noEditPoints="1" noAdjustHandles="1" noChangeArrowheads="1" noChangeShapeType="1" noTextEdit="1"/>
              </p:cNvSpPr>
              <p:nvPr>
                <p:ph sz="half" idx="1"/>
              </p:nvPr>
            </p:nvSpPr>
            <p:spPr>
              <a:xfrm>
                <a:off x="581193" y="2228004"/>
                <a:ext cx="5422390" cy="3429662"/>
              </a:xfrm>
              <a:blipFill>
                <a:blip r:embed="rId2"/>
                <a:stretch>
                  <a:fillRect l="-449" t="-533" r="-1573"/>
                </a:stretch>
              </a:blipFill>
            </p:spPr>
            <p:txBody>
              <a:bodyPr/>
              <a:lstStyle/>
              <a:p>
                <a:r>
                  <a:rPr lang="el-GR">
                    <a:noFill/>
                  </a:rPr>
                  <a:t> </a:t>
                </a:r>
              </a:p>
            </p:txBody>
          </p:sp>
        </mc:Fallback>
      </mc:AlternateContent>
      <p:pic>
        <p:nvPicPr>
          <p:cNvPr id="5" name="Picture 4" descr="Diagram of a radio tower&#10;&#10;Description automatically generated">
            <a:extLst>
              <a:ext uri="{FF2B5EF4-FFF2-40B4-BE49-F238E27FC236}">
                <a16:creationId xmlns:a16="http://schemas.microsoft.com/office/drawing/2014/main" id="{56736258-5CFE-43A2-B376-BCC37B7B7467}"/>
              </a:ext>
            </a:extLst>
          </p:cNvPr>
          <p:cNvPicPr>
            <a:picLocks noChangeAspect="1"/>
          </p:cNvPicPr>
          <p:nvPr/>
        </p:nvPicPr>
        <p:blipFill>
          <a:blip r:embed="rId3"/>
          <a:stretch>
            <a:fillRect/>
          </a:stretch>
        </p:blipFill>
        <p:spPr>
          <a:xfrm>
            <a:off x="6188417" y="2329695"/>
            <a:ext cx="5422392" cy="3429662"/>
          </a:xfrm>
          <a:prstGeom prst="rect">
            <a:avLst/>
          </a:prstGeom>
          <a:noFill/>
        </p:spPr>
      </p:pic>
    </p:spTree>
    <p:extLst>
      <p:ext uri="{BB962C8B-B14F-4D97-AF65-F5344CB8AC3E}">
        <p14:creationId xmlns:p14="http://schemas.microsoft.com/office/powerpoint/2010/main" val="35666699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03F550-99EC-90A4-176D-1C20A0F3AABF}"/>
              </a:ext>
            </a:extLst>
          </p:cNvPr>
          <p:cNvSpPr>
            <a:spLocks noGrp="1"/>
          </p:cNvSpPr>
          <p:nvPr>
            <p:ph type="title"/>
          </p:nvPr>
        </p:nvSpPr>
        <p:spPr/>
        <p:txBody>
          <a:bodyPr/>
          <a:lstStyle/>
          <a:p>
            <a:r>
              <a:rPr lang="en-US" dirty="0"/>
              <a:t>Wideband Adaptive Beamforming Array</a:t>
            </a:r>
            <a:r>
              <a:rPr lang="el-GR" dirty="0"/>
              <a:t> </a:t>
            </a:r>
            <a:r>
              <a:rPr lang="en-US" dirty="0"/>
              <a:t>(ABA) With Improved Radiation Characteristics</a:t>
            </a:r>
            <a:endParaRPr lang="el-GR" dirty="0"/>
          </a:p>
        </p:txBody>
      </p:sp>
      <p:pic>
        <p:nvPicPr>
          <p:cNvPr id="6" name="Content Placeholder 5" descr="A graph of a function&#10;&#10;Description automatically generated">
            <a:extLst>
              <a:ext uri="{FF2B5EF4-FFF2-40B4-BE49-F238E27FC236}">
                <a16:creationId xmlns:a16="http://schemas.microsoft.com/office/drawing/2014/main" id="{F9A517BE-513D-89CB-0A8F-A7CE7FEEDFD0}"/>
              </a:ext>
            </a:extLst>
          </p:cNvPr>
          <p:cNvPicPr>
            <a:picLocks noGrp="1" noChangeAspect="1"/>
          </p:cNvPicPr>
          <p:nvPr>
            <p:ph sz="half" idx="1"/>
          </p:nvPr>
        </p:nvPicPr>
        <p:blipFill>
          <a:blip r:embed="rId2"/>
          <a:stretch>
            <a:fillRect/>
          </a:stretch>
        </p:blipFill>
        <p:spPr>
          <a:xfrm>
            <a:off x="6096000" y="1900334"/>
            <a:ext cx="4610861" cy="3633787"/>
          </a:xfrm>
        </p:spPr>
      </p:pic>
      <p:sp>
        <p:nvSpPr>
          <p:cNvPr id="4" name="Content Placeholder 3">
            <a:extLst>
              <a:ext uri="{FF2B5EF4-FFF2-40B4-BE49-F238E27FC236}">
                <a16:creationId xmlns:a16="http://schemas.microsoft.com/office/drawing/2014/main" id="{6FD8DCE8-90E6-788E-FDF6-0BDDD489B994}"/>
              </a:ext>
            </a:extLst>
          </p:cNvPr>
          <p:cNvSpPr>
            <a:spLocks noGrp="1"/>
          </p:cNvSpPr>
          <p:nvPr>
            <p:ph sz="half" idx="2"/>
          </p:nvPr>
        </p:nvSpPr>
        <p:spPr>
          <a:xfrm>
            <a:off x="0" y="5494774"/>
            <a:ext cx="12192000" cy="1267135"/>
          </a:xfrm>
        </p:spPr>
        <p:txBody>
          <a:bodyPr>
            <a:normAutofit/>
          </a:bodyPr>
          <a:lstStyle/>
          <a:p>
            <a:r>
              <a:rPr lang="el-GR" dirty="0">
                <a:latin typeface="Lato" panose="020F0502020204030203" pitchFamily="34" charset="0"/>
                <a:ea typeface="Lato" panose="020F0502020204030203" pitchFamily="34" charset="0"/>
                <a:cs typeface="Lato" panose="020F0502020204030203" pitchFamily="34" charset="0"/>
              </a:rPr>
              <a:t>Η τεχνολογία που προτείνεται στη μελέτη είναι μια συστοιχία ευρείας ζώνης προσαρμοστικής διαμόρφωσης δέσμης (ABA) που χρησιμοποιεί μια συστοιχία φίλτρου καθρέφτη τετραγωνισμού (QMF). Το υποκείμενο σύστημα τηλεπικοινωνιών περιλαμβάνει προσαρμοστική διαμόρφωση δέσμης για τη βελτίωση της αναλογίας σήματος προς θόρυβο και τη βελτίωση των χαρακτηριστικών ακτινοβολίας.</a:t>
            </a:r>
          </a:p>
        </p:txBody>
      </p:sp>
      <p:pic>
        <p:nvPicPr>
          <p:cNvPr id="8" name="Picture 7" descr="A diagram of a computer component&#10;&#10;Description automatically generated">
            <a:extLst>
              <a:ext uri="{FF2B5EF4-FFF2-40B4-BE49-F238E27FC236}">
                <a16:creationId xmlns:a16="http://schemas.microsoft.com/office/drawing/2014/main" id="{D312E734-48CD-F956-4687-4390F0373DF0}"/>
              </a:ext>
            </a:extLst>
          </p:cNvPr>
          <p:cNvPicPr>
            <a:picLocks noChangeAspect="1"/>
          </p:cNvPicPr>
          <p:nvPr/>
        </p:nvPicPr>
        <p:blipFill>
          <a:blip r:embed="rId3"/>
          <a:stretch>
            <a:fillRect/>
          </a:stretch>
        </p:blipFill>
        <p:spPr>
          <a:xfrm>
            <a:off x="719328" y="2107724"/>
            <a:ext cx="3597715" cy="3219008"/>
          </a:xfrm>
          <a:prstGeom prst="rect">
            <a:avLst/>
          </a:prstGeom>
        </p:spPr>
      </p:pic>
    </p:spTree>
    <p:extLst>
      <p:ext uri="{BB962C8B-B14F-4D97-AF65-F5344CB8AC3E}">
        <p14:creationId xmlns:p14="http://schemas.microsoft.com/office/powerpoint/2010/main" val="9959140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Ορθογώνιο 9">
            <a:extLst>
              <a:ext uri="{FF2B5EF4-FFF2-40B4-BE49-F238E27FC236}">
                <a16:creationId xmlns:a16="http://schemas.microsoft.com/office/drawing/2014/main" id="{379F11E2-8BA5-4C5C-AE7C-361E5EA011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p:cNvSpPr>
          <p:nvPr>
            <p:extLst>
              <p:ext uri="{386F3935-93C4-4BCD-93E2-E3B085C9AB24}">
                <p16:designElem xmlns:p16="http://schemas.microsoft.com/office/powerpoint/2015/main" val="1"/>
              </p:ext>
            </p:extLst>
          </p:nvPr>
        </p:nvSpPr>
        <p:spPr>
          <a:xfrm>
            <a:off x="0" y="1"/>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l-GR">
              <a:latin typeface="Calibri" panose="020F0502020204030204" pitchFamily="34" charset="0"/>
            </a:endParaRPr>
          </a:p>
        </p:txBody>
      </p:sp>
      <p:sp>
        <p:nvSpPr>
          <p:cNvPr id="12" name="Ορθογώνιο 11">
            <a:extLst>
              <a:ext uri="{FF2B5EF4-FFF2-40B4-BE49-F238E27FC236}">
                <a16:creationId xmlns:a16="http://schemas.microsoft.com/office/drawing/2014/main" id="{7C00E1DA-EC7C-40FC-95E3-11FDCD2E42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p:cNvSpPr>
          <p:nvPr>
            <p:extLst>
              <p:ext uri="{386F3935-93C4-4BCD-93E2-E3B085C9AB24}">
                <p16:designElem xmlns:p16="http://schemas.microsoft.com/office/powerpoint/2015/main" val="1"/>
              </p:ext>
            </p:extLst>
          </p:nvPr>
        </p:nvSpPr>
        <p:spPr>
          <a:xfrm>
            <a:off x="8042147" y="723899"/>
            <a:ext cx="3703320"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l-GR"/>
          </a:p>
        </p:txBody>
      </p:sp>
      <p:grpSp>
        <p:nvGrpSpPr>
          <p:cNvPr id="14" name="Ομάδα 13">
            <a:extLst>
              <a:ext uri="{FF2B5EF4-FFF2-40B4-BE49-F238E27FC236}">
                <a16:creationId xmlns:a16="http://schemas.microsoft.com/office/drawing/2014/main" id="{9A421166-2996-41A7-B094-AE5316F347D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15" name="Ορθογώνιο 14">
              <a:extLst>
                <a:ext uri="{FF2B5EF4-FFF2-40B4-BE49-F238E27FC236}">
                  <a16:creationId xmlns:a16="http://schemas.microsoft.com/office/drawing/2014/main" id="{FDBB1B92-A3EB-43E4-8FAB-D20E8ED14CE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l-GR"/>
            </a:p>
          </p:txBody>
        </p:sp>
        <p:sp>
          <p:nvSpPr>
            <p:cNvPr id="16" name="Ορθογώνιο 15">
              <a:extLst>
                <a:ext uri="{FF2B5EF4-FFF2-40B4-BE49-F238E27FC236}">
                  <a16:creationId xmlns:a16="http://schemas.microsoft.com/office/drawing/2014/main" id="{3F3972F4-FE7E-48EA-AAD8-9BE5750A667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l-GR"/>
            </a:p>
          </p:txBody>
        </p:sp>
        <p:sp>
          <p:nvSpPr>
            <p:cNvPr id="17" name="Ορθογώνιο 16">
              <a:extLst>
                <a:ext uri="{FF2B5EF4-FFF2-40B4-BE49-F238E27FC236}">
                  <a16:creationId xmlns:a16="http://schemas.microsoft.com/office/drawing/2014/main" id="{221614E5-870B-4D5E-A43B-8FF7E532348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l-GR"/>
            </a:p>
          </p:txBody>
        </p:sp>
      </p:grpSp>
      <p:sp>
        <p:nvSpPr>
          <p:cNvPr id="2" name="Τίτλος 1">
            <a:extLst>
              <a:ext uri="{FF2B5EF4-FFF2-40B4-BE49-F238E27FC236}">
                <a16:creationId xmlns:a16="http://schemas.microsoft.com/office/drawing/2014/main" id="{0F87E73C-2B1A-4602-BFBE-CFE1E55D9B38}"/>
              </a:ext>
            </a:extLst>
          </p:cNvPr>
          <p:cNvSpPr>
            <a:spLocks noGrp="1"/>
          </p:cNvSpPr>
          <p:nvPr>
            <p:ph type="ctrTitle"/>
          </p:nvPr>
        </p:nvSpPr>
        <p:spPr>
          <a:xfrm>
            <a:off x="8287221" y="1419226"/>
            <a:ext cx="3081577" cy="1746762"/>
          </a:xfrm>
        </p:spPr>
        <p:txBody>
          <a:bodyPr rtlCol="0">
            <a:normAutofit/>
          </a:bodyPr>
          <a:lstStyle/>
          <a:p>
            <a:pPr rtl="0"/>
            <a:r>
              <a:rPr lang="el-GR" dirty="0">
                <a:solidFill>
                  <a:srgbClr val="FFFFFF"/>
                </a:solidFill>
              </a:rPr>
              <a:t>Ευχαριστώ</a:t>
            </a:r>
          </a:p>
        </p:txBody>
      </p:sp>
      <p:sp>
        <p:nvSpPr>
          <p:cNvPr id="3" name="Υπότιτλος 2">
            <a:extLst>
              <a:ext uri="{FF2B5EF4-FFF2-40B4-BE49-F238E27FC236}">
                <a16:creationId xmlns:a16="http://schemas.microsoft.com/office/drawing/2014/main" id="{A9CB511D-EA45-4336-847C-1252667143B5}"/>
              </a:ext>
            </a:extLst>
          </p:cNvPr>
          <p:cNvSpPr>
            <a:spLocks noGrp="1"/>
          </p:cNvSpPr>
          <p:nvPr>
            <p:ph type="subTitle" idx="1"/>
          </p:nvPr>
        </p:nvSpPr>
        <p:spPr>
          <a:xfrm>
            <a:off x="8287222" y="3505095"/>
            <a:ext cx="3081576" cy="2629006"/>
          </a:xfrm>
        </p:spPr>
        <p:txBody>
          <a:bodyPr rtlCol="0">
            <a:normAutofit/>
          </a:bodyPr>
          <a:lstStyle/>
          <a:p>
            <a:pPr rtl="0"/>
            <a:r>
              <a:rPr lang="en-US" dirty="0">
                <a:solidFill>
                  <a:schemeClr val="bg2"/>
                </a:solidFill>
              </a:rPr>
              <a:t>ECE01316@UOWM.GR</a:t>
            </a:r>
            <a:endParaRPr lang="el-GR" dirty="0">
              <a:solidFill>
                <a:schemeClr val="bg2"/>
              </a:solidFill>
            </a:endParaRPr>
          </a:p>
          <a:p>
            <a:pPr rtl="0"/>
            <a:endParaRPr lang="el-GR" dirty="0">
              <a:solidFill>
                <a:schemeClr val="bg2"/>
              </a:solidFill>
            </a:endParaRPr>
          </a:p>
          <a:p>
            <a:pPr rtl="0"/>
            <a:endParaRPr lang="el-GR" dirty="0">
              <a:solidFill>
                <a:schemeClr val="bg2"/>
              </a:solidFill>
            </a:endParaRPr>
          </a:p>
        </p:txBody>
      </p:sp>
      <p:pic>
        <p:nvPicPr>
          <p:cNvPr id="5" name="Εικόνα 4" descr="Ψηφιακοί αριθμοί">
            <a:extLst>
              <a:ext uri="{FF2B5EF4-FFF2-40B4-BE49-F238E27FC236}">
                <a16:creationId xmlns:a16="http://schemas.microsoft.com/office/drawing/2014/main" id="{A21EA617-6D48-425F-97A8-7FEC82C8F40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2189" r="9642" b="1"/>
          <a:stretch/>
        </p:blipFill>
        <p:spPr>
          <a:xfrm>
            <a:off x="446534" y="723899"/>
            <a:ext cx="7498616" cy="5676901"/>
          </a:xfrm>
          <a:prstGeom prst="rect">
            <a:avLst/>
          </a:prstGeom>
        </p:spPr>
      </p:pic>
    </p:spTree>
    <p:extLst>
      <p:ext uri="{BB962C8B-B14F-4D97-AF65-F5344CB8AC3E}">
        <p14:creationId xmlns:p14="http://schemas.microsoft.com/office/powerpoint/2010/main" val="35013474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A97ABC-BAE0-A100-931F-CAE98C5665E5}"/>
              </a:ext>
            </a:extLst>
          </p:cNvPr>
          <p:cNvSpPr>
            <a:spLocks noGrp="1"/>
          </p:cNvSpPr>
          <p:nvPr>
            <p:ph type="title"/>
          </p:nvPr>
        </p:nvSpPr>
        <p:spPr>
          <a:xfrm>
            <a:off x="581193" y="4693389"/>
            <a:ext cx="11029616" cy="566738"/>
          </a:xfrm>
        </p:spPr>
        <p:txBody>
          <a:bodyPr anchor="b">
            <a:normAutofit/>
          </a:bodyPr>
          <a:lstStyle/>
          <a:p>
            <a:r>
              <a:rPr lang="en-US" dirty="0"/>
              <a:t>UHF Propagation in Caves and Subterranean Galleries</a:t>
            </a:r>
            <a:endParaRPr lang="el-GR" dirty="0"/>
          </a:p>
        </p:txBody>
      </p:sp>
      <p:sp>
        <p:nvSpPr>
          <p:cNvPr id="15" name="Text Placeholder 3">
            <a:extLst>
              <a:ext uri="{FF2B5EF4-FFF2-40B4-BE49-F238E27FC236}">
                <a16:creationId xmlns:a16="http://schemas.microsoft.com/office/drawing/2014/main" id="{8358EFA2-4D48-45E5-8D64-D64AD77D0182}"/>
              </a:ext>
            </a:extLst>
          </p:cNvPr>
          <p:cNvSpPr>
            <a:spLocks noGrp="1"/>
          </p:cNvSpPr>
          <p:nvPr>
            <p:ph type="body" sz="half" idx="2"/>
          </p:nvPr>
        </p:nvSpPr>
        <p:spPr>
          <a:xfrm>
            <a:off x="581192" y="5260127"/>
            <a:ext cx="11029617" cy="998148"/>
          </a:xfrm>
        </p:spPr>
        <p:txBody>
          <a:bodyPr>
            <a:noAutofit/>
          </a:bodyPr>
          <a:lstStyle/>
          <a:p>
            <a:r>
              <a:rPr lang="el-GR" sz="1600" dirty="0">
                <a:latin typeface="Lato" panose="020F0502020204030203" pitchFamily="34" charset="0"/>
                <a:ea typeface="Lato" panose="020F0502020204030203" pitchFamily="34" charset="0"/>
                <a:cs typeface="Lato" panose="020F0502020204030203" pitchFamily="34" charset="0"/>
              </a:rPr>
              <a:t>Η μελέτη προτείνει τη χρήση ραδιοκυμάτων ζώνης UHF για ασύρματη επικοινωνία σε υπόγεια περιβάλλοντα όπως σπήλαια και υπόγειες στοές. Το υποκείμενο σύστημα τηλεπικοινωνιών περιλαμβάνει τη χρήση φορητών πομπών που λειτουργούν σε συχνότητες 446 </a:t>
            </a:r>
            <a:r>
              <a:rPr lang="el-GR" sz="1600" dirty="0" err="1">
                <a:latin typeface="Lato" panose="020F0502020204030203" pitchFamily="34" charset="0"/>
                <a:ea typeface="Lato" panose="020F0502020204030203" pitchFamily="34" charset="0"/>
                <a:cs typeface="Lato" panose="020F0502020204030203" pitchFamily="34" charset="0"/>
              </a:rPr>
              <a:t>MHz</a:t>
            </a:r>
            <a:r>
              <a:rPr lang="el-GR" sz="1600" dirty="0">
                <a:latin typeface="Lato" panose="020F0502020204030203" pitchFamily="34" charset="0"/>
                <a:ea typeface="Lato" panose="020F0502020204030203" pitchFamily="34" charset="0"/>
                <a:cs typeface="Lato" panose="020F0502020204030203" pitchFamily="34" charset="0"/>
              </a:rPr>
              <a:t> και 860 </a:t>
            </a:r>
            <a:r>
              <a:rPr lang="el-GR" sz="1600" dirty="0" err="1">
                <a:latin typeface="Lato" panose="020F0502020204030203" pitchFamily="34" charset="0"/>
                <a:ea typeface="Lato" panose="020F0502020204030203" pitchFamily="34" charset="0"/>
                <a:cs typeface="Lato" panose="020F0502020204030203" pitchFamily="34" charset="0"/>
              </a:rPr>
              <a:t>MHz</a:t>
            </a:r>
            <a:r>
              <a:rPr lang="el-GR" sz="1600" dirty="0">
                <a:latin typeface="Lato" panose="020F0502020204030203" pitchFamily="34" charset="0"/>
                <a:ea typeface="Lato" panose="020F0502020204030203" pitchFamily="34" charset="0"/>
                <a:cs typeface="Lato" panose="020F0502020204030203" pitchFamily="34" charset="0"/>
              </a:rPr>
              <a:t>, με κάθετα πολωμένες μονοπολικές κεραίες για μετάδοση και απλά δίπολα μισού κύματος για λήψη.</a:t>
            </a:r>
          </a:p>
        </p:txBody>
      </p:sp>
      <p:pic>
        <p:nvPicPr>
          <p:cNvPr id="10" name="Content Placeholder 9" descr="A graph of a line graph&#10;&#10;Description automatically generated">
            <a:extLst>
              <a:ext uri="{FF2B5EF4-FFF2-40B4-BE49-F238E27FC236}">
                <a16:creationId xmlns:a16="http://schemas.microsoft.com/office/drawing/2014/main" id="{8F38CBFB-BB53-E3B7-E024-036D6C5D8E2B}"/>
              </a:ext>
            </a:extLst>
          </p:cNvPr>
          <p:cNvPicPr>
            <a:picLocks noChangeAspect="1"/>
          </p:cNvPicPr>
          <p:nvPr/>
        </p:nvPicPr>
        <p:blipFill>
          <a:blip r:embed="rId2"/>
          <a:stretch>
            <a:fillRect/>
          </a:stretch>
        </p:blipFill>
        <p:spPr>
          <a:xfrm>
            <a:off x="1144611" y="599725"/>
            <a:ext cx="4419957" cy="3557252"/>
          </a:xfrm>
          <a:prstGeom prst="rect">
            <a:avLst/>
          </a:prstGeom>
        </p:spPr>
      </p:pic>
      <p:pic>
        <p:nvPicPr>
          <p:cNvPr id="6" name="Content Placeholder 5">
            <a:extLst>
              <a:ext uri="{FF2B5EF4-FFF2-40B4-BE49-F238E27FC236}">
                <a16:creationId xmlns:a16="http://schemas.microsoft.com/office/drawing/2014/main" id="{8CBC1930-8BD9-C816-7465-66C4AA4745BF}"/>
              </a:ext>
            </a:extLst>
          </p:cNvPr>
          <p:cNvPicPr>
            <a:picLocks noChangeAspect="1"/>
          </p:cNvPicPr>
          <p:nvPr/>
        </p:nvPicPr>
        <p:blipFill>
          <a:blip r:embed="rId3"/>
          <a:stretch>
            <a:fillRect/>
          </a:stretch>
        </p:blipFill>
        <p:spPr>
          <a:xfrm>
            <a:off x="7100577" y="599725"/>
            <a:ext cx="3557252" cy="3557252"/>
          </a:xfrm>
          <a:prstGeom prst="rect">
            <a:avLst/>
          </a:prstGeom>
        </p:spPr>
      </p:pic>
    </p:spTree>
    <p:extLst>
      <p:ext uri="{BB962C8B-B14F-4D97-AF65-F5344CB8AC3E}">
        <p14:creationId xmlns:p14="http://schemas.microsoft.com/office/powerpoint/2010/main" val="2366929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DDB8E825-504F-9FB1-77DE-3F9BB8699382}"/>
              </a:ext>
            </a:extLst>
          </p:cNvPr>
          <p:cNvSpPr>
            <a:spLocks noGrp="1"/>
          </p:cNvSpPr>
          <p:nvPr>
            <p:ph type="title"/>
          </p:nvPr>
        </p:nvSpPr>
        <p:spPr>
          <a:xfrm>
            <a:off x="576814" y="691619"/>
            <a:ext cx="5760174" cy="1576093"/>
          </a:xfrm>
        </p:spPr>
        <p:txBody>
          <a:bodyPr>
            <a:normAutofit fontScale="90000"/>
          </a:bodyPr>
          <a:lstStyle/>
          <a:p>
            <a:r>
              <a:rPr lang="en-US" dirty="0"/>
              <a:t>Experimental assessment of a wireless communications</a:t>
            </a:r>
            <a:br>
              <a:rPr lang="en-US" dirty="0"/>
            </a:br>
            <a:r>
              <a:rPr lang="en-US" dirty="0"/>
              <a:t>platform for the built and natural </a:t>
            </a:r>
            <a:r>
              <a:rPr lang="en-US" dirty="0">
                <a:solidFill>
                  <a:srgbClr val="002060"/>
                </a:solidFill>
              </a:rPr>
              <a:t>heritage</a:t>
            </a:r>
          </a:p>
        </p:txBody>
      </p:sp>
      <p:pic>
        <p:nvPicPr>
          <p:cNvPr id="6" name="Picture Placeholder 5" descr="A flowchart of data&#10;&#10;Description automatically generated">
            <a:extLst>
              <a:ext uri="{FF2B5EF4-FFF2-40B4-BE49-F238E27FC236}">
                <a16:creationId xmlns:a16="http://schemas.microsoft.com/office/drawing/2014/main" id="{27BF3ED7-9DAF-800D-5A36-85542995A0F7}"/>
              </a:ext>
            </a:extLst>
          </p:cNvPr>
          <p:cNvPicPr>
            <a:picLocks noGrp="1" noChangeAspect="1"/>
          </p:cNvPicPr>
          <p:nvPr>
            <p:ph sz="half" idx="1"/>
          </p:nvPr>
        </p:nvPicPr>
        <p:blipFill>
          <a:blip r:embed="rId2"/>
          <a:stretch>
            <a:fillRect/>
          </a:stretch>
        </p:blipFill>
        <p:spPr>
          <a:xfrm>
            <a:off x="6341367" y="691619"/>
            <a:ext cx="5273819" cy="5959119"/>
          </a:xfrm>
          <a:noFill/>
        </p:spPr>
      </p:pic>
      <p:sp>
        <p:nvSpPr>
          <p:cNvPr id="9" name="TextBox 8">
            <a:extLst>
              <a:ext uri="{FF2B5EF4-FFF2-40B4-BE49-F238E27FC236}">
                <a16:creationId xmlns:a16="http://schemas.microsoft.com/office/drawing/2014/main" id="{700DA74E-CB00-868A-3B18-5D60B412C421}"/>
              </a:ext>
            </a:extLst>
          </p:cNvPr>
          <p:cNvSpPr txBox="1"/>
          <p:nvPr/>
        </p:nvSpPr>
        <p:spPr>
          <a:xfrm>
            <a:off x="335825" y="4241257"/>
            <a:ext cx="5514809" cy="2308324"/>
          </a:xfrm>
          <a:prstGeom prst="rect">
            <a:avLst/>
          </a:prstGeom>
          <a:noFill/>
        </p:spPr>
        <p:txBody>
          <a:bodyPr wrap="square">
            <a:spAutoFit/>
          </a:bodyPr>
          <a:lstStyle/>
          <a:p>
            <a:r>
              <a:rPr lang="el-GR" dirty="0">
                <a:latin typeface="Lato" panose="020F0502020204030203" pitchFamily="34" charset="0"/>
                <a:ea typeface="Lato" panose="020F0502020204030203" pitchFamily="34" charset="0"/>
                <a:cs typeface="Lato" panose="020F0502020204030203" pitchFamily="34" charset="0"/>
              </a:rPr>
              <a:t>Η μελέτη προτείνει μια πλατφόρμα ασύρματου δικτύου αισθητήρων (WSN) που χρησιμοποιεί κόμβους αισθητήρων </a:t>
            </a:r>
            <a:r>
              <a:rPr lang="el-GR" dirty="0" err="1">
                <a:latin typeface="Lato" panose="020F0502020204030203" pitchFamily="34" charset="0"/>
                <a:ea typeface="Lato" panose="020F0502020204030203" pitchFamily="34" charset="0"/>
                <a:cs typeface="Lato" panose="020F0502020204030203" pitchFamily="34" charset="0"/>
              </a:rPr>
              <a:t>Smartmote</a:t>
            </a:r>
            <a:r>
              <a:rPr lang="el-GR" dirty="0">
                <a:latin typeface="Lato" panose="020F0502020204030203" pitchFamily="34" charset="0"/>
                <a:ea typeface="Lato" panose="020F0502020204030203" pitchFamily="34" charset="0"/>
                <a:cs typeface="Lato" panose="020F0502020204030203" pitchFamily="34" charset="0"/>
              </a:rPr>
              <a:t> εξοπλισμένους με ραδιοπομπούς </a:t>
            </a:r>
            <a:r>
              <a:rPr lang="el-GR" dirty="0" err="1">
                <a:latin typeface="Lato" panose="020F0502020204030203" pitchFamily="34" charset="0"/>
                <a:ea typeface="Lato" panose="020F0502020204030203" pitchFamily="34" charset="0"/>
                <a:cs typeface="Lato" panose="020F0502020204030203" pitchFamily="34" charset="0"/>
              </a:rPr>
              <a:t>Texas</a:t>
            </a:r>
            <a:r>
              <a:rPr lang="el-GR" dirty="0">
                <a:latin typeface="Lato" panose="020F0502020204030203" pitchFamily="34" charset="0"/>
                <a:ea typeface="Lato" panose="020F0502020204030203" pitchFamily="34" charset="0"/>
                <a:cs typeface="Lato" panose="020F0502020204030203" pitchFamily="34" charset="0"/>
              </a:rPr>
              <a:t> </a:t>
            </a:r>
            <a:r>
              <a:rPr lang="el-GR" dirty="0" err="1">
                <a:latin typeface="Lato" panose="020F0502020204030203" pitchFamily="34" charset="0"/>
                <a:ea typeface="Lato" panose="020F0502020204030203" pitchFamily="34" charset="0"/>
                <a:cs typeface="Lato" panose="020F0502020204030203" pitchFamily="34" charset="0"/>
              </a:rPr>
              <a:t>Instruments</a:t>
            </a:r>
            <a:r>
              <a:rPr lang="el-GR" dirty="0">
                <a:latin typeface="Lato" panose="020F0502020204030203" pitchFamily="34" charset="0"/>
                <a:ea typeface="Lato" panose="020F0502020204030203" pitchFamily="34" charset="0"/>
                <a:cs typeface="Lato" panose="020F0502020204030203" pitchFamily="34" charset="0"/>
              </a:rPr>
              <a:t> CC2520 που λειτουργούν στη ζώνη ISM 2,4 </a:t>
            </a:r>
            <a:r>
              <a:rPr lang="el-GR" dirty="0" err="1">
                <a:latin typeface="Lato" panose="020F0502020204030203" pitchFamily="34" charset="0"/>
                <a:ea typeface="Lato" panose="020F0502020204030203" pitchFamily="34" charset="0"/>
                <a:cs typeface="Lato" panose="020F0502020204030203" pitchFamily="34" charset="0"/>
              </a:rPr>
              <a:t>GHz</a:t>
            </a:r>
            <a:r>
              <a:rPr lang="el-GR" dirty="0">
                <a:latin typeface="Lato" panose="020F0502020204030203" pitchFamily="34" charset="0"/>
                <a:ea typeface="Lato" panose="020F0502020204030203" pitchFamily="34" charset="0"/>
                <a:cs typeface="Lato" panose="020F0502020204030203" pitchFamily="34" charset="0"/>
              </a:rPr>
              <a:t> και ενισχυτές εξόδου CC2090. Το δίκτυο χρησιμοποιεί τοπολογία δέντρου CTP (</a:t>
            </a:r>
            <a:r>
              <a:rPr lang="el-GR" dirty="0" err="1">
                <a:latin typeface="Lato" panose="020F0502020204030203" pitchFamily="34" charset="0"/>
                <a:ea typeface="Lato" panose="020F0502020204030203" pitchFamily="34" charset="0"/>
                <a:cs typeface="Lato" panose="020F0502020204030203" pitchFamily="34" charset="0"/>
              </a:rPr>
              <a:t>Collection</a:t>
            </a:r>
            <a:r>
              <a:rPr lang="el-GR" dirty="0">
                <a:latin typeface="Lato" panose="020F0502020204030203" pitchFamily="34" charset="0"/>
                <a:ea typeface="Lato" panose="020F0502020204030203" pitchFamily="34" charset="0"/>
                <a:cs typeface="Lato" panose="020F0502020204030203" pitchFamily="34" charset="0"/>
              </a:rPr>
              <a:t> </a:t>
            </a:r>
            <a:r>
              <a:rPr lang="el-GR" dirty="0" err="1">
                <a:latin typeface="Lato" panose="020F0502020204030203" pitchFamily="34" charset="0"/>
                <a:ea typeface="Lato" panose="020F0502020204030203" pitchFamily="34" charset="0"/>
                <a:cs typeface="Lato" panose="020F0502020204030203" pitchFamily="34" charset="0"/>
              </a:rPr>
              <a:t>Tree</a:t>
            </a:r>
            <a:r>
              <a:rPr lang="el-GR" dirty="0">
                <a:latin typeface="Lato" panose="020F0502020204030203" pitchFamily="34" charset="0"/>
                <a:ea typeface="Lato" panose="020F0502020204030203" pitchFamily="34" charset="0"/>
                <a:cs typeface="Lato" panose="020F0502020204030203" pitchFamily="34" charset="0"/>
              </a:rPr>
              <a:t> </a:t>
            </a:r>
            <a:r>
              <a:rPr lang="el-GR" dirty="0" err="1">
                <a:latin typeface="Lato" panose="020F0502020204030203" pitchFamily="34" charset="0"/>
                <a:ea typeface="Lato" panose="020F0502020204030203" pitchFamily="34" charset="0"/>
                <a:cs typeface="Lato" panose="020F0502020204030203" pitchFamily="34" charset="0"/>
              </a:rPr>
              <a:t>Protocol</a:t>
            </a:r>
            <a:r>
              <a:rPr lang="el-GR" dirty="0">
                <a:latin typeface="Lato" panose="020F0502020204030203" pitchFamily="34" charset="0"/>
                <a:ea typeface="Lato" panose="020F0502020204030203" pitchFamily="34" charset="0"/>
                <a:cs typeface="Lato" panose="020F0502020204030203" pitchFamily="34" charset="0"/>
              </a:rPr>
              <a:t>) για μετάδοση δεδομένων.</a:t>
            </a:r>
            <a:endParaRPr lang="en-US" dirty="0">
              <a:latin typeface="Lato" panose="020F0502020204030203" pitchFamily="34" charset="0"/>
              <a:ea typeface="Lato" panose="020F0502020204030203" pitchFamily="34" charset="0"/>
              <a:cs typeface="Lato" panose="020F0502020204030203" pitchFamily="34" charset="0"/>
            </a:endParaRPr>
          </a:p>
        </p:txBody>
      </p:sp>
      <p:pic>
        <p:nvPicPr>
          <p:cNvPr id="24" name="Picture 23">
            <a:extLst>
              <a:ext uri="{FF2B5EF4-FFF2-40B4-BE49-F238E27FC236}">
                <a16:creationId xmlns:a16="http://schemas.microsoft.com/office/drawing/2014/main" id="{1B90CC52-6560-1649-CD55-B168E7687271}"/>
              </a:ext>
            </a:extLst>
          </p:cNvPr>
          <p:cNvPicPr>
            <a:picLocks noChangeAspect="1"/>
          </p:cNvPicPr>
          <p:nvPr/>
        </p:nvPicPr>
        <p:blipFill>
          <a:blip r:embed="rId3"/>
          <a:stretch>
            <a:fillRect/>
          </a:stretch>
        </p:blipFill>
        <p:spPr>
          <a:xfrm>
            <a:off x="2269233" y="1938405"/>
            <a:ext cx="3581401" cy="2224912"/>
          </a:xfrm>
          <a:prstGeom prst="rect">
            <a:avLst/>
          </a:prstGeom>
        </p:spPr>
      </p:pic>
    </p:spTree>
    <p:extLst>
      <p:ext uri="{BB962C8B-B14F-4D97-AF65-F5344CB8AC3E}">
        <p14:creationId xmlns:p14="http://schemas.microsoft.com/office/powerpoint/2010/main" val="29550675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B743ED-BEEE-254D-FED9-AD7500299FEC}"/>
              </a:ext>
            </a:extLst>
          </p:cNvPr>
          <p:cNvSpPr>
            <a:spLocks noGrp="1"/>
          </p:cNvSpPr>
          <p:nvPr>
            <p:ph type="title"/>
          </p:nvPr>
        </p:nvSpPr>
        <p:spPr/>
        <p:txBody>
          <a:bodyPr>
            <a:normAutofit fontScale="90000"/>
          </a:bodyPr>
          <a:lstStyle/>
          <a:p>
            <a:r>
              <a:rPr lang="en-US" dirty="0" err="1"/>
              <a:t>RoboCrane</a:t>
            </a:r>
            <a:r>
              <a:rPr lang="en-US" dirty="0"/>
              <a:t>: A system for providing a power and a communication link</a:t>
            </a:r>
            <a:br>
              <a:rPr lang="en-US" dirty="0"/>
            </a:br>
            <a:r>
              <a:rPr lang="en-US" dirty="0"/>
              <a:t>between lunar surface and lunar caves for exploring robots</a:t>
            </a:r>
            <a:endParaRPr lang="el-GR" dirty="0"/>
          </a:p>
        </p:txBody>
      </p:sp>
      <p:sp>
        <p:nvSpPr>
          <p:cNvPr id="3" name="Content Placeholder 2">
            <a:extLst>
              <a:ext uri="{FF2B5EF4-FFF2-40B4-BE49-F238E27FC236}">
                <a16:creationId xmlns:a16="http://schemas.microsoft.com/office/drawing/2014/main" id="{47ADCD4D-07EE-20E5-D780-354D397B0440}"/>
              </a:ext>
            </a:extLst>
          </p:cNvPr>
          <p:cNvSpPr>
            <a:spLocks noGrp="1"/>
          </p:cNvSpPr>
          <p:nvPr>
            <p:ph sz="half" idx="1"/>
          </p:nvPr>
        </p:nvSpPr>
        <p:spPr>
          <a:xfrm>
            <a:off x="0" y="5080041"/>
            <a:ext cx="12191999" cy="1769341"/>
          </a:xfrm>
        </p:spPr>
        <p:txBody>
          <a:bodyPr/>
          <a:lstStyle/>
          <a:p>
            <a:r>
              <a:rPr lang="el-GR" dirty="0">
                <a:latin typeface="Lato" panose="020F0502020204030203" pitchFamily="34" charset="0"/>
                <a:ea typeface="Lato" panose="020F0502020204030203" pitchFamily="34" charset="0"/>
                <a:cs typeface="Lato" panose="020F0502020204030203" pitchFamily="34" charset="0"/>
              </a:rPr>
              <a:t>Η μελέτη προτείνει το σύστημα «</a:t>
            </a:r>
            <a:r>
              <a:rPr lang="el-GR" dirty="0" err="1">
                <a:latin typeface="Lato" panose="020F0502020204030203" pitchFamily="34" charset="0"/>
                <a:ea typeface="Lato" panose="020F0502020204030203" pitchFamily="34" charset="0"/>
                <a:cs typeface="Lato" panose="020F0502020204030203" pitchFamily="34" charset="0"/>
              </a:rPr>
              <a:t>RoboCrane</a:t>
            </a:r>
            <a:r>
              <a:rPr lang="el-GR" dirty="0">
                <a:latin typeface="Lato" panose="020F0502020204030203" pitchFamily="34" charset="0"/>
                <a:ea typeface="Lato" panose="020F0502020204030203" pitchFamily="34" charset="0"/>
                <a:cs typeface="Lato" panose="020F0502020204030203" pitchFamily="34" charset="0"/>
              </a:rPr>
              <a:t>», το οποίο χρησιμεύει ως σύνδεσμος ισχύος και επικοινωνίας μεταξύ της σεληνιακής επιφάνειας και των σεληνιακών σπηλαίων για εξερεύνηση ρομπότ. Το υποκείμενο σύστημα τηλεπικοινωνιών περιλαμβάνει τη χρήση ενός γερανού για την ανάπτυξη μιας κεφαλής φόρτισης (CH) εξοπλισμένης με δυνατότητες ασύρματης φόρτισης και </a:t>
            </a:r>
            <a:r>
              <a:rPr lang="el-GR" dirty="0" err="1">
                <a:latin typeface="Lato" panose="020F0502020204030203" pitchFamily="34" charset="0"/>
                <a:ea typeface="Lato" panose="020F0502020204030203" pitchFamily="34" charset="0"/>
                <a:cs typeface="Lato" panose="020F0502020204030203" pitchFamily="34" charset="0"/>
              </a:rPr>
              <a:t>ρελέ</a:t>
            </a:r>
            <a:r>
              <a:rPr lang="el-GR" dirty="0">
                <a:latin typeface="Lato" panose="020F0502020204030203" pitchFamily="34" charset="0"/>
                <a:ea typeface="Lato" panose="020F0502020204030203" pitchFamily="34" charset="0"/>
                <a:cs typeface="Lato" panose="020F0502020204030203" pitchFamily="34" charset="0"/>
              </a:rPr>
              <a:t> επικοινωνίας για τα ρομπότ που εξερευνούν τις σεληνιακές σπηλιές.</a:t>
            </a:r>
          </a:p>
        </p:txBody>
      </p:sp>
      <p:pic>
        <p:nvPicPr>
          <p:cNvPr id="6" name="Content Placeholder 5">
            <a:extLst>
              <a:ext uri="{FF2B5EF4-FFF2-40B4-BE49-F238E27FC236}">
                <a16:creationId xmlns:a16="http://schemas.microsoft.com/office/drawing/2014/main" id="{B72C27D8-334C-10A6-401C-DB474C1C4179}"/>
              </a:ext>
            </a:extLst>
          </p:cNvPr>
          <p:cNvPicPr>
            <a:picLocks noGrp="1" noChangeAspect="1"/>
          </p:cNvPicPr>
          <p:nvPr>
            <p:ph sz="half" idx="2"/>
          </p:nvPr>
        </p:nvPicPr>
        <p:blipFill>
          <a:blip r:embed="rId2"/>
          <a:stretch>
            <a:fillRect/>
          </a:stretch>
        </p:blipFill>
        <p:spPr>
          <a:xfrm>
            <a:off x="994295" y="1955873"/>
            <a:ext cx="4505042" cy="3340566"/>
          </a:xfrm>
        </p:spPr>
      </p:pic>
      <p:pic>
        <p:nvPicPr>
          <p:cNvPr id="8" name="Picture 7">
            <a:extLst>
              <a:ext uri="{FF2B5EF4-FFF2-40B4-BE49-F238E27FC236}">
                <a16:creationId xmlns:a16="http://schemas.microsoft.com/office/drawing/2014/main" id="{9CD7B614-6619-27AF-238F-C29534063FC5}"/>
              </a:ext>
            </a:extLst>
          </p:cNvPr>
          <p:cNvPicPr>
            <a:picLocks noChangeAspect="1"/>
          </p:cNvPicPr>
          <p:nvPr/>
        </p:nvPicPr>
        <p:blipFill>
          <a:blip r:embed="rId3"/>
          <a:stretch>
            <a:fillRect/>
          </a:stretch>
        </p:blipFill>
        <p:spPr>
          <a:xfrm>
            <a:off x="6692664" y="1954278"/>
            <a:ext cx="4120116" cy="3342161"/>
          </a:xfrm>
          <a:prstGeom prst="rect">
            <a:avLst/>
          </a:prstGeom>
        </p:spPr>
      </p:pic>
    </p:spTree>
    <p:extLst>
      <p:ext uri="{BB962C8B-B14F-4D97-AF65-F5344CB8AC3E}">
        <p14:creationId xmlns:p14="http://schemas.microsoft.com/office/powerpoint/2010/main" val="24832863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D2F701-B26E-614C-DEE6-1254EEE7F972}"/>
              </a:ext>
            </a:extLst>
          </p:cNvPr>
          <p:cNvSpPr>
            <a:spLocks noGrp="1"/>
          </p:cNvSpPr>
          <p:nvPr>
            <p:ph type="title"/>
          </p:nvPr>
        </p:nvSpPr>
        <p:spPr/>
        <p:txBody>
          <a:bodyPr/>
          <a:lstStyle/>
          <a:p>
            <a:r>
              <a:rPr lang="en-US" dirty="0"/>
              <a:t>Power-Efficient ELF Wireless Communications</a:t>
            </a:r>
            <a:br>
              <a:rPr lang="en-US" dirty="0"/>
            </a:br>
            <a:r>
              <a:rPr lang="en-US" dirty="0"/>
              <a:t>Using Electro-Mechanical Transmitters</a:t>
            </a:r>
            <a:endParaRPr lang="el-GR" dirty="0"/>
          </a:p>
        </p:txBody>
      </p:sp>
      <p:sp>
        <p:nvSpPr>
          <p:cNvPr id="3" name="Content Placeholder 2">
            <a:extLst>
              <a:ext uri="{FF2B5EF4-FFF2-40B4-BE49-F238E27FC236}">
                <a16:creationId xmlns:a16="http://schemas.microsoft.com/office/drawing/2014/main" id="{6B46589C-AC7C-F5B3-D501-EBDA75A65A77}"/>
              </a:ext>
            </a:extLst>
          </p:cNvPr>
          <p:cNvSpPr>
            <a:spLocks noGrp="1"/>
          </p:cNvSpPr>
          <p:nvPr>
            <p:ph sz="half" idx="1"/>
          </p:nvPr>
        </p:nvSpPr>
        <p:spPr>
          <a:xfrm>
            <a:off x="581193" y="1886259"/>
            <a:ext cx="3732189" cy="4486832"/>
          </a:xfrm>
        </p:spPr>
        <p:txBody>
          <a:bodyPr/>
          <a:lstStyle/>
          <a:p>
            <a:r>
              <a:rPr lang="el-GR" dirty="0">
                <a:latin typeface="Lato" panose="020F0502020204030203" pitchFamily="34" charset="0"/>
                <a:ea typeface="Lato" panose="020F0502020204030203" pitchFamily="34" charset="0"/>
                <a:cs typeface="Lato" panose="020F0502020204030203" pitchFamily="34" charset="0"/>
              </a:rPr>
              <a:t>Η μελέτη προτείνει τη χρήση ηλεκτρομηχανικών πομπών που χρησιμοποιούν περιστρεφόμενα μόνιμα πολωμένα δίπολα (μαγνήτες ή ηλεκτρόδια) για ασύρματες επικοινωνίες εξαιρετικά χαμηλής συχνότητας (ELF). Το υποκείμενο σύστημα τηλεπικοινωνιών είναι μια αποδοτική διαμόρφωση δεδομένων που βασίζεται σε πληκτρολόγηση μετατόπισης συχνότητας συνεχούς συχνότητας (CF-FSK).</a:t>
            </a:r>
          </a:p>
        </p:txBody>
      </p:sp>
      <p:pic>
        <p:nvPicPr>
          <p:cNvPr id="6" name="Content Placeholder 5">
            <a:extLst>
              <a:ext uri="{FF2B5EF4-FFF2-40B4-BE49-F238E27FC236}">
                <a16:creationId xmlns:a16="http://schemas.microsoft.com/office/drawing/2014/main" id="{877BB9E6-D0D7-2653-52B2-0F9FD3376C74}"/>
              </a:ext>
            </a:extLst>
          </p:cNvPr>
          <p:cNvPicPr>
            <a:picLocks noGrp="1" noChangeAspect="1"/>
          </p:cNvPicPr>
          <p:nvPr>
            <p:ph sz="half" idx="2"/>
          </p:nvPr>
        </p:nvPicPr>
        <p:blipFill>
          <a:blip r:embed="rId2"/>
          <a:stretch>
            <a:fillRect/>
          </a:stretch>
        </p:blipFill>
        <p:spPr>
          <a:xfrm>
            <a:off x="8681484" y="717921"/>
            <a:ext cx="2817789" cy="2213363"/>
          </a:xfrm>
        </p:spPr>
      </p:pic>
      <p:pic>
        <p:nvPicPr>
          <p:cNvPr id="10" name="Picture 9">
            <a:extLst>
              <a:ext uri="{FF2B5EF4-FFF2-40B4-BE49-F238E27FC236}">
                <a16:creationId xmlns:a16="http://schemas.microsoft.com/office/drawing/2014/main" id="{6A892FEA-439C-AC27-785C-479974817AFF}"/>
              </a:ext>
            </a:extLst>
          </p:cNvPr>
          <p:cNvPicPr>
            <a:picLocks noChangeAspect="1"/>
          </p:cNvPicPr>
          <p:nvPr/>
        </p:nvPicPr>
        <p:blipFill>
          <a:blip r:embed="rId3"/>
          <a:stretch>
            <a:fillRect/>
          </a:stretch>
        </p:blipFill>
        <p:spPr>
          <a:xfrm>
            <a:off x="5372327" y="2931283"/>
            <a:ext cx="6507260" cy="3911623"/>
          </a:xfrm>
          <a:prstGeom prst="rect">
            <a:avLst/>
          </a:prstGeom>
        </p:spPr>
      </p:pic>
    </p:spTree>
    <p:extLst>
      <p:ext uri="{BB962C8B-B14F-4D97-AF65-F5344CB8AC3E}">
        <p14:creationId xmlns:p14="http://schemas.microsoft.com/office/powerpoint/2010/main" val="763361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CC6CD7-F54C-EC14-041D-65A7156229E8}"/>
              </a:ext>
            </a:extLst>
          </p:cNvPr>
          <p:cNvSpPr>
            <a:spLocks noGrp="1"/>
          </p:cNvSpPr>
          <p:nvPr>
            <p:ph type="title"/>
          </p:nvPr>
        </p:nvSpPr>
        <p:spPr/>
        <p:txBody>
          <a:bodyPr>
            <a:normAutofit fontScale="90000"/>
          </a:bodyPr>
          <a:lstStyle/>
          <a:p>
            <a:r>
              <a:rPr lang="en-US"/>
              <a:t>Rule Based Collector Station Selection Scheme for</a:t>
            </a:r>
            <a:br>
              <a:rPr lang="en-US"/>
            </a:br>
            <a:r>
              <a:rPr lang="en-US"/>
              <a:t>Lossless Data Transmission in Underground Sensor</a:t>
            </a:r>
            <a:br>
              <a:rPr lang="en-US"/>
            </a:br>
            <a:r>
              <a:rPr lang="en-US"/>
              <a:t>Networks</a:t>
            </a:r>
            <a:endParaRPr lang="el-GR" dirty="0"/>
          </a:p>
        </p:txBody>
      </p:sp>
      <p:sp>
        <p:nvSpPr>
          <p:cNvPr id="3" name="Content Placeholder 2">
            <a:extLst>
              <a:ext uri="{FF2B5EF4-FFF2-40B4-BE49-F238E27FC236}">
                <a16:creationId xmlns:a16="http://schemas.microsoft.com/office/drawing/2014/main" id="{65AF20B6-DF02-08A4-4579-D2E985D0F255}"/>
              </a:ext>
            </a:extLst>
          </p:cNvPr>
          <p:cNvSpPr>
            <a:spLocks noGrp="1"/>
          </p:cNvSpPr>
          <p:nvPr>
            <p:ph sz="half" idx="1"/>
          </p:nvPr>
        </p:nvSpPr>
        <p:spPr>
          <a:xfrm>
            <a:off x="581193" y="1994754"/>
            <a:ext cx="5422390" cy="2480564"/>
          </a:xfrm>
        </p:spPr>
        <p:txBody>
          <a:bodyPr/>
          <a:lstStyle/>
          <a:p>
            <a:r>
              <a:rPr lang="el-GR" dirty="0">
                <a:latin typeface="Lato" panose="020F0502020204030203" pitchFamily="34" charset="0"/>
                <a:ea typeface="Lato" panose="020F0502020204030203" pitchFamily="34" charset="0"/>
                <a:cs typeface="Lato" panose="020F0502020204030203" pitchFamily="34" charset="0"/>
              </a:rPr>
              <a:t>Ανάπτυξη μιας μεθόδου που διασφαλίζει τη μετάδοση δεδομένων χωρίς απώλειες, ενώ ελαχιστοποιεί την κατανάλωση ενέργειας σε υπόγεια δίκτυα αισθητήρων. Η εστίαση είναι στη βελτιστοποίηση της επιλογής των σταθμών συλλογής για τη βελτίωση της απόδοσης του δικτύου υπό τις δύσκολες συνθήκες υπόγειων περιβαλλόντων.</a:t>
            </a:r>
          </a:p>
        </p:txBody>
      </p:sp>
      <p:pic>
        <p:nvPicPr>
          <p:cNvPr id="10" name="Content Placeholder 9" descr="A diagram of a cross section of a ground with several antennas&#10;&#10;Description automatically generated">
            <a:extLst>
              <a:ext uri="{FF2B5EF4-FFF2-40B4-BE49-F238E27FC236}">
                <a16:creationId xmlns:a16="http://schemas.microsoft.com/office/drawing/2014/main" id="{1B5F75A0-F91C-66B6-0050-8F9D826954F2}"/>
              </a:ext>
            </a:extLst>
          </p:cNvPr>
          <p:cNvPicPr>
            <a:picLocks noGrp="1" noChangeAspect="1"/>
          </p:cNvPicPr>
          <p:nvPr>
            <p:ph sz="half" idx="2"/>
          </p:nvPr>
        </p:nvPicPr>
        <p:blipFill>
          <a:blip r:embed="rId2"/>
          <a:stretch>
            <a:fillRect/>
          </a:stretch>
        </p:blipFill>
        <p:spPr>
          <a:xfrm>
            <a:off x="701910" y="4350328"/>
            <a:ext cx="3440586" cy="2224613"/>
          </a:xfrm>
        </p:spPr>
      </p:pic>
      <p:pic>
        <p:nvPicPr>
          <p:cNvPr id="12" name="Picture 11" descr="A graph with lines and dots&#10;&#10;Description automatically generated">
            <a:extLst>
              <a:ext uri="{FF2B5EF4-FFF2-40B4-BE49-F238E27FC236}">
                <a16:creationId xmlns:a16="http://schemas.microsoft.com/office/drawing/2014/main" id="{127944AA-769B-709E-2E5D-A21908CD68D7}"/>
              </a:ext>
            </a:extLst>
          </p:cNvPr>
          <p:cNvPicPr>
            <a:picLocks noChangeAspect="1"/>
          </p:cNvPicPr>
          <p:nvPr/>
        </p:nvPicPr>
        <p:blipFill>
          <a:blip r:embed="rId3"/>
          <a:stretch>
            <a:fillRect/>
          </a:stretch>
        </p:blipFill>
        <p:spPr>
          <a:xfrm>
            <a:off x="6484890" y="2188718"/>
            <a:ext cx="5005200" cy="4096327"/>
          </a:xfrm>
          <a:prstGeom prst="rect">
            <a:avLst/>
          </a:prstGeom>
        </p:spPr>
      </p:pic>
    </p:spTree>
    <p:extLst>
      <p:ext uri="{BB962C8B-B14F-4D97-AF65-F5344CB8AC3E}">
        <p14:creationId xmlns:p14="http://schemas.microsoft.com/office/powerpoint/2010/main" val="5715794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A98FD0-238A-B8C8-61EF-B2198060E5F0}"/>
              </a:ext>
            </a:extLst>
          </p:cNvPr>
          <p:cNvSpPr>
            <a:spLocks noGrp="1"/>
          </p:cNvSpPr>
          <p:nvPr>
            <p:ph type="title"/>
          </p:nvPr>
        </p:nvSpPr>
        <p:spPr>
          <a:xfrm>
            <a:off x="581193" y="647362"/>
            <a:ext cx="11029616" cy="1199726"/>
          </a:xfrm>
        </p:spPr>
        <p:txBody>
          <a:bodyPr>
            <a:normAutofit fontScale="90000"/>
          </a:bodyPr>
          <a:lstStyle/>
          <a:p>
            <a:r>
              <a:rPr lang="en-US" dirty="0"/>
              <a:t>A Smart Insect Pest Detection Technique With</a:t>
            </a:r>
            <a:br>
              <a:rPr lang="en-US" dirty="0"/>
            </a:br>
            <a:r>
              <a:rPr lang="en-US" dirty="0"/>
              <a:t>Qualified Underground Wireless Sensor</a:t>
            </a:r>
            <a:br>
              <a:rPr lang="en-US" dirty="0"/>
            </a:br>
            <a:r>
              <a:rPr lang="en-US" dirty="0"/>
              <a:t>Nodes for Precision Agriculture</a:t>
            </a:r>
            <a:endParaRPr lang="el-GR" dirty="0"/>
          </a:p>
        </p:txBody>
      </p:sp>
      <p:sp>
        <p:nvSpPr>
          <p:cNvPr id="3" name="Content Placeholder 2">
            <a:extLst>
              <a:ext uri="{FF2B5EF4-FFF2-40B4-BE49-F238E27FC236}">
                <a16:creationId xmlns:a16="http://schemas.microsoft.com/office/drawing/2014/main" id="{18F76EB1-C89E-3E3C-1E39-1DD3A4019EE1}"/>
              </a:ext>
            </a:extLst>
          </p:cNvPr>
          <p:cNvSpPr>
            <a:spLocks noGrp="1"/>
          </p:cNvSpPr>
          <p:nvPr>
            <p:ph sz="half" idx="1"/>
          </p:nvPr>
        </p:nvSpPr>
        <p:spPr>
          <a:xfrm>
            <a:off x="290596" y="5568290"/>
            <a:ext cx="11610807" cy="1199726"/>
          </a:xfrm>
        </p:spPr>
        <p:txBody>
          <a:bodyPr>
            <a:normAutofit/>
          </a:bodyPr>
          <a:lstStyle/>
          <a:p>
            <a:r>
              <a:rPr lang="el-GR" dirty="0">
                <a:latin typeface="Lato" panose="020F0502020204030203" pitchFamily="34" charset="0"/>
                <a:ea typeface="Lato" panose="020F0502020204030203" pitchFamily="34" charset="0"/>
                <a:cs typeface="Lato" panose="020F0502020204030203" pitchFamily="34" charset="0"/>
              </a:rPr>
              <a:t>Στόχος είναι η παροχή μιας αξιόπιστης μεθόδου για την ανίχνευση επιβλαβών υπόγειων παρασίτων εντόμων που απειλούν την ανάπτυξη λαχανικών όπως οι πατάτες, τα κρεμμύδια και τα καρότα, τα οποία καλλιεργούνται σε αγροτικές περιοχές.</a:t>
            </a:r>
          </a:p>
        </p:txBody>
      </p:sp>
      <p:pic>
        <p:nvPicPr>
          <p:cNvPr id="8" name="Picture 7">
            <a:extLst>
              <a:ext uri="{FF2B5EF4-FFF2-40B4-BE49-F238E27FC236}">
                <a16:creationId xmlns:a16="http://schemas.microsoft.com/office/drawing/2014/main" id="{687FD601-BBF4-F9B1-149F-7E6B203E6A57}"/>
              </a:ext>
            </a:extLst>
          </p:cNvPr>
          <p:cNvPicPr>
            <a:picLocks noChangeAspect="1"/>
          </p:cNvPicPr>
          <p:nvPr/>
        </p:nvPicPr>
        <p:blipFill>
          <a:blip r:embed="rId2"/>
          <a:stretch>
            <a:fillRect/>
          </a:stretch>
        </p:blipFill>
        <p:spPr>
          <a:xfrm>
            <a:off x="6484626" y="1962974"/>
            <a:ext cx="4506645" cy="3605316"/>
          </a:xfrm>
          <a:prstGeom prst="rect">
            <a:avLst/>
          </a:prstGeom>
        </p:spPr>
      </p:pic>
      <p:pic>
        <p:nvPicPr>
          <p:cNvPr id="10" name="Picture 9">
            <a:extLst>
              <a:ext uri="{FF2B5EF4-FFF2-40B4-BE49-F238E27FC236}">
                <a16:creationId xmlns:a16="http://schemas.microsoft.com/office/drawing/2014/main" id="{0BC218D9-2651-F926-9644-84148E78FEC1}"/>
              </a:ext>
            </a:extLst>
          </p:cNvPr>
          <p:cNvPicPr>
            <a:picLocks noChangeAspect="1"/>
          </p:cNvPicPr>
          <p:nvPr/>
        </p:nvPicPr>
        <p:blipFill>
          <a:blip r:embed="rId3"/>
          <a:stretch>
            <a:fillRect/>
          </a:stretch>
        </p:blipFill>
        <p:spPr>
          <a:xfrm>
            <a:off x="1273920" y="1926848"/>
            <a:ext cx="4433456" cy="3641442"/>
          </a:xfrm>
          <a:prstGeom prst="rect">
            <a:avLst/>
          </a:prstGeom>
        </p:spPr>
      </p:pic>
    </p:spTree>
    <p:extLst>
      <p:ext uri="{BB962C8B-B14F-4D97-AF65-F5344CB8AC3E}">
        <p14:creationId xmlns:p14="http://schemas.microsoft.com/office/powerpoint/2010/main" val="27957671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1E3A1-7577-708B-7599-E71A7BAE1CE9}"/>
              </a:ext>
            </a:extLst>
          </p:cNvPr>
          <p:cNvSpPr>
            <a:spLocks noGrp="1"/>
          </p:cNvSpPr>
          <p:nvPr>
            <p:ph type="title"/>
          </p:nvPr>
        </p:nvSpPr>
        <p:spPr>
          <a:xfrm>
            <a:off x="581193" y="4693389"/>
            <a:ext cx="11029616" cy="566738"/>
          </a:xfrm>
        </p:spPr>
        <p:txBody>
          <a:bodyPr anchor="b">
            <a:normAutofit/>
          </a:bodyPr>
          <a:lstStyle/>
          <a:p>
            <a:r>
              <a:rPr lang="en-US" dirty="0"/>
              <a:t>Accurate Wireless Tracking for Underground Mining</a:t>
            </a:r>
            <a:endParaRPr lang="el-GR" dirty="0"/>
          </a:p>
        </p:txBody>
      </p:sp>
      <p:pic>
        <p:nvPicPr>
          <p:cNvPr id="6" name="Content Placeholder 5">
            <a:extLst>
              <a:ext uri="{FF2B5EF4-FFF2-40B4-BE49-F238E27FC236}">
                <a16:creationId xmlns:a16="http://schemas.microsoft.com/office/drawing/2014/main" id="{4BC9679C-EB8C-5CE1-35E0-B7DCC59F6150}"/>
              </a:ext>
            </a:extLst>
          </p:cNvPr>
          <p:cNvPicPr>
            <a:picLocks noGrp="1" noChangeAspect="1"/>
          </p:cNvPicPr>
          <p:nvPr>
            <p:ph type="pic" idx="1"/>
          </p:nvPr>
        </p:nvPicPr>
        <p:blipFill>
          <a:blip r:embed="rId2"/>
          <a:stretch/>
        </p:blipFill>
        <p:spPr>
          <a:xfrm>
            <a:off x="1186693" y="599725"/>
            <a:ext cx="9813107" cy="3557252"/>
          </a:xfrm>
          <a:noFill/>
        </p:spPr>
      </p:pic>
      <p:sp>
        <p:nvSpPr>
          <p:cNvPr id="4" name="Content Placeholder 3">
            <a:extLst>
              <a:ext uri="{FF2B5EF4-FFF2-40B4-BE49-F238E27FC236}">
                <a16:creationId xmlns:a16="http://schemas.microsoft.com/office/drawing/2014/main" id="{A1DFE7AF-DB9F-6717-7ED3-34DD90D6A5A1}"/>
              </a:ext>
            </a:extLst>
          </p:cNvPr>
          <p:cNvSpPr>
            <a:spLocks noGrp="1"/>
          </p:cNvSpPr>
          <p:nvPr>
            <p:ph type="body" sz="half" idx="2"/>
          </p:nvPr>
        </p:nvSpPr>
        <p:spPr>
          <a:xfrm>
            <a:off x="581192" y="5260127"/>
            <a:ext cx="11029617" cy="1597873"/>
          </a:xfrm>
        </p:spPr>
        <p:txBody>
          <a:bodyPr anchor="ctr">
            <a:normAutofit/>
          </a:bodyPr>
          <a:lstStyle/>
          <a:p>
            <a:pPr>
              <a:lnSpc>
                <a:spcPct val="90000"/>
              </a:lnSpc>
            </a:pPr>
            <a:r>
              <a:rPr lang="el-GR" sz="1800" dirty="0">
                <a:latin typeface="Lato" panose="020F0502020204030203" pitchFamily="34" charset="0"/>
                <a:ea typeface="Lato" panose="020F0502020204030203" pitchFamily="34" charset="0"/>
                <a:cs typeface="Lato" panose="020F0502020204030203" pitchFamily="34" charset="0"/>
              </a:rPr>
              <a:t>Ο πρωταρχικός σκοπός αυτής της έρευνας είναι να βελτιώσει την ασφάλεια και την παραγωγικότητα των υπόγειων εργασιών εξόρυξης με την ακριβή παρακολούθηση των οχημάτων ορυχείων σε μια επιχείρηση </a:t>
            </a:r>
            <a:r>
              <a:rPr lang="el-GR" sz="1800" dirty="0" err="1">
                <a:latin typeface="Lato" panose="020F0502020204030203" pitchFamily="34" charset="0"/>
                <a:ea typeface="Lato" panose="020F0502020204030203" pitchFamily="34" charset="0"/>
                <a:cs typeface="Lato" panose="020F0502020204030203" pitchFamily="34" charset="0"/>
              </a:rPr>
              <a:t>σπηλαιογραφίας</a:t>
            </a:r>
            <a:r>
              <a:rPr lang="el-GR" sz="1800" dirty="0">
                <a:latin typeface="Lato" panose="020F0502020204030203" pitchFamily="34" charset="0"/>
                <a:ea typeface="Lato" panose="020F0502020204030203" pitchFamily="34" charset="0"/>
                <a:cs typeface="Lato" panose="020F0502020204030203" pitchFamily="34" charset="0"/>
              </a:rPr>
              <a:t>. Αυτό περιλαμβάνει την παρακολούθηση της εξόρυξης μεταλλεύματος και τη διασφάλιση της αποτελεσματικής και ασφαλούς λειτουργίας της διαδικασίας εξόρυξης.</a:t>
            </a:r>
          </a:p>
        </p:txBody>
      </p:sp>
    </p:spTree>
    <p:extLst>
      <p:ext uri="{BB962C8B-B14F-4D97-AF65-F5344CB8AC3E}">
        <p14:creationId xmlns:p14="http://schemas.microsoft.com/office/powerpoint/2010/main" val="2111087622"/>
      </p:ext>
    </p:extLst>
  </p:cSld>
  <p:clrMapOvr>
    <a:masterClrMapping/>
  </p:clrMapOvr>
</p:sld>
</file>

<file path=ppt/theme/theme1.xml><?xml version="1.0" encoding="utf-8"?>
<a:theme xmlns:a="http://schemas.openxmlformats.org/drawingml/2006/main" name="Μέρισμα">
  <a:themeElements>
    <a:clrScheme name="Dividend">
      <a:dk1>
        <a:sysClr val="windowText" lastClr="000000"/>
      </a:dk1>
      <a:lt1>
        <a:sysClr val="window" lastClr="FFFFFF"/>
      </a:lt1>
      <a:dk2>
        <a:srgbClr val="3D3D3D"/>
      </a:dk2>
      <a:lt2>
        <a:srgbClr val="EBEBEB"/>
      </a:lt2>
      <a:accent1>
        <a:srgbClr val="1A3260"/>
      </a:accent1>
      <a:accent2>
        <a:srgbClr val="4590B8"/>
      </a:accent2>
      <a:accent3>
        <a:srgbClr val="45CBE8"/>
      </a:accent3>
      <a:accent4>
        <a:srgbClr val="969FA7"/>
      </a:accent4>
      <a:accent5>
        <a:srgbClr val="A2C777"/>
      </a:accent5>
      <a:accent6>
        <a:srgbClr val="42955F"/>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Office_61208802_TF56390039_Win32" id="{2456A9F1-9542-4822-B65D-6E2923A19DCA}" vid="{302920F1-7F9A-4990-89F2-EB000A666D1F}"/>
    </a:ext>
  </a:extLst>
</a:theme>
</file>

<file path=ppt/theme/theme2.xml><?xml version="1.0" encoding="utf-8"?>
<a:theme xmlns:a="http://schemas.openxmlformats.org/drawingml/2006/main" name="Θέμα του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Θέμα του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Τεχνολογική σχεδίαση</Template>
  <TotalTime>948</TotalTime>
  <Words>1198</Words>
  <Application>Microsoft Office PowerPoint</Application>
  <PresentationFormat>Widescreen</PresentationFormat>
  <Paragraphs>48</Paragraphs>
  <Slides>21</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Arial</vt:lpstr>
      <vt:lpstr>Calibri</vt:lpstr>
      <vt:lpstr>Cambria Math</vt:lpstr>
      <vt:lpstr>Lato</vt:lpstr>
      <vt:lpstr>Wingdings 2</vt:lpstr>
      <vt:lpstr>Μέρισμα</vt:lpstr>
      <vt:lpstr>Underground Communications</vt:lpstr>
      <vt:lpstr>A feasibility study of LoRaWAN-based wireless underground sensor networks for underground monitoring</vt:lpstr>
      <vt:lpstr>UHF Propagation in Caves and Subterranean Galleries</vt:lpstr>
      <vt:lpstr>Experimental assessment of a wireless communications platform for the built and natural heritage</vt:lpstr>
      <vt:lpstr>RoboCrane: A system for providing a power and a communication link between lunar surface and lunar caves for exploring robots</vt:lpstr>
      <vt:lpstr>Power-Efficient ELF Wireless Communications Using Electro-Mechanical Transmitters</vt:lpstr>
      <vt:lpstr>Rule Based Collector Station Selection Scheme for Lossless Data Transmission in Underground Sensor Networks</vt:lpstr>
      <vt:lpstr>A Smart Insect Pest Detection Technique With Qualified Underground Wireless Sensor Nodes for Precision Agriculture</vt:lpstr>
      <vt:lpstr>Accurate Wireless Tracking for Underground Mining</vt:lpstr>
      <vt:lpstr>Autonomous Mobile Radios for Enhancing Wireless Communications through Wireless Tethering in Tunnel-Like Environments</vt:lpstr>
      <vt:lpstr>Measurement of an Uneven Terrain Model for Potential Applications in Caves</vt:lpstr>
      <vt:lpstr>Full Wave Analysis of RF Signal Attenuation in a Lossy Cave using a High Order Time Domain Vector Finite Element Method</vt:lpstr>
      <vt:lpstr>Propagation Measurement of a Natural Cave-Turned-Wine-Cellar</vt:lpstr>
      <vt:lpstr>Investigation of rough surfaces for propagation modeling in caves</vt:lpstr>
      <vt:lpstr>In-Cave Wireless Communication System</vt:lpstr>
      <vt:lpstr>Wireless Propagation in Circular Tunnels</vt:lpstr>
      <vt:lpstr>Rapidly-Deployable Mesh Network Testbed</vt:lpstr>
      <vt:lpstr>Study on the Detecting Technology of Mine Internet of Things Based on RSSI Technology</vt:lpstr>
      <vt:lpstr>Fifth Generation Cellular Networks for Underground Block Cave Mining: A Position Paper</vt:lpstr>
      <vt:lpstr>Wideband Adaptive Beamforming Array (ABA) With Improved Radiation Characteristics</vt:lpstr>
      <vt:lpstr>Ευχαριστώ</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SubterrainCommunications</dc:title>
  <dc:creator>-MARKOS DELAPORTAS</dc:creator>
  <cp:lastModifiedBy>-MARKOS DELAPORTAS</cp:lastModifiedBy>
  <cp:revision>2</cp:revision>
  <dcterms:created xsi:type="dcterms:W3CDTF">2024-07-01T06:54:02Z</dcterms:created>
  <dcterms:modified xsi:type="dcterms:W3CDTF">2024-07-01T22:42:03Z</dcterms:modified>
</cp:coreProperties>
</file>